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13" r:id="rId2"/>
    <p:sldId id="423" r:id="rId3"/>
    <p:sldId id="417" r:id="rId4"/>
    <p:sldId id="418" r:id="rId5"/>
    <p:sldId id="419" r:id="rId6"/>
    <p:sldId id="422" r:id="rId7"/>
    <p:sldId id="426" r:id="rId8"/>
    <p:sldId id="427" r:id="rId9"/>
    <p:sldId id="428" r:id="rId10"/>
    <p:sldId id="429" r:id="rId11"/>
    <p:sldId id="447" r:id="rId12"/>
    <p:sldId id="442" r:id="rId13"/>
    <p:sldId id="441" r:id="rId14"/>
    <p:sldId id="431" r:id="rId15"/>
    <p:sldId id="432" r:id="rId16"/>
    <p:sldId id="430" r:id="rId17"/>
    <p:sldId id="448" r:id="rId18"/>
    <p:sldId id="434" r:id="rId19"/>
    <p:sldId id="435" r:id="rId20"/>
    <p:sldId id="452" r:id="rId21"/>
    <p:sldId id="451" r:id="rId22"/>
    <p:sldId id="438" r:id="rId23"/>
    <p:sldId id="439" r:id="rId24"/>
    <p:sldId id="443" r:id="rId25"/>
    <p:sldId id="436" r:id="rId26"/>
    <p:sldId id="450" r:id="rId27"/>
    <p:sldId id="437" r:id="rId28"/>
    <p:sldId id="449" r:id="rId2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85" autoAdjust="0"/>
    <p:restoredTop sz="94434" autoAdjust="0"/>
  </p:normalViewPr>
  <p:slideViewPr>
    <p:cSldViewPr>
      <p:cViewPr varScale="1">
        <p:scale>
          <a:sx n="114" d="100"/>
          <a:sy n="114" d="100"/>
        </p:scale>
        <p:origin x="2022"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4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9F7850EA-74B6-4892-8845-EA6C76319DB2}"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74FCCD3D-F49E-4A1C-8901-57DCE2CE107A}"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E19AC79C-41B5-42A0-8467-1A2EC38A7E2B}"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1256D027-7758-4030-85F9-21E6A8BD3B36}"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8DBE54B2-7CAA-4AB5-8298-4B648FD0F63D}"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14204DEF-77CB-4A87-B7C1-9DCB8C70FE13}"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E36D7814-9FE0-46AB-A5BE-B7C6F6EC8869}"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DF863970-4C18-4BE2-A0F5-008B8B67F22C}"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A45FC6D5-5AF7-46B1-8D48-013C0E534203}"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B38DEDC1-CDDA-4A9D-B726-D4988DCA19BD}"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6C6CB048-CCE7-4619-8C9E-C0309C2FE83E}"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E8B47BEA-53F4-4B96-9582-997B9238E70D}"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D88E039C-58B3-44CA-9301-7A872A2A453E}"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AA352562-1FBE-48B9-B61A-8FC37139FEF5}"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66BBE6-8B6C-4005-8A6B-9F8C0C72BC95}"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F9D87EC9-0A98-464F-A3BB-73D1810DAC0D}" type="pres">
      <dgm:prSet presAssocID="{B066BBE6-8B6C-4005-8A6B-9F8C0C72BC95}" presName="Name0" presStyleCnt="0">
        <dgm:presLayoutVars>
          <dgm:chPref val="1"/>
          <dgm:dir/>
          <dgm:animOne val="branch"/>
          <dgm:animLvl val="lvl"/>
          <dgm:resizeHandles/>
        </dgm:presLayoutVars>
      </dgm:prSet>
      <dgm:spPr/>
    </dgm:pt>
  </dgm:ptLst>
  <dgm:cxnLst>
    <dgm:cxn modelId="{B09DCD85-B29E-4DF3-9DFD-D21C6FAD6828}" type="presOf" srcId="{B066BBE6-8B6C-4005-8A6B-9F8C0C72BC95}" destId="{F9D87EC9-0A98-464F-A3BB-73D1810DAC0D}" srcOrd="0"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6618"/>
          </a:xfrm>
          <a:prstGeom prst="rect">
            <a:avLst/>
          </a:prstGeom>
        </p:spPr>
        <p:txBody>
          <a:bodyPr vert="horz" lIns="87407" tIns="43704" rIns="87407" bIns="43704" rtlCol="0"/>
          <a:lstStyle>
            <a:lvl1pPr algn="l">
              <a:defRPr sz="1100"/>
            </a:lvl1pPr>
          </a:lstStyle>
          <a:p>
            <a:endParaRPr lang="en-US"/>
          </a:p>
        </p:txBody>
      </p:sp>
      <p:sp>
        <p:nvSpPr>
          <p:cNvPr id="3" name="Date Placeholder 2"/>
          <p:cNvSpPr>
            <a:spLocks noGrp="1"/>
          </p:cNvSpPr>
          <p:nvPr>
            <p:ph type="dt" sz="quarter" idx="1"/>
          </p:nvPr>
        </p:nvSpPr>
        <p:spPr>
          <a:xfrm>
            <a:off x="3884414" y="0"/>
            <a:ext cx="2972098" cy="466618"/>
          </a:xfrm>
          <a:prstGeom prst="rect">
            <a:avLst/>
          </a:prstGeom>
        </p:spPr>
        <p:txBody>
          <a:bodyPr vert="horz" lIns="87407" tIns="43704" rIns="87407" bIns="43704" rtlCol="0"/>
          <a:lstStyle>
            <a:lvl1pPr algn="r">
              <a:defRPr sz="1100"/>
            </a:lvl1pPr>
          </a:lstStyle>
          <a:p>
            <a:fld id="{D8CA8C4D-A300-4078-B98A-0736EE25DE23}" type="datetimeFigureOut">
              <a:rPr lang="en-US" smtClean="0"/>
              <a:t>3/4/2024</a:t>
            </a:fld>
            <a:endParaRPr lang="en-US"/>
          </a:p>
        </p:txBody>
      </p:sp>
      <p:sp>
        <p:nvSpPr>
          <p:cNvPr id="4" name="Footer Placeholder 3"/>
          <p:cNvSpPr>
            <a:spLocks noGrp="1"/>
          </p:cNvSpPr>
          <p:nvPr>
            <p:ph type="ftr" sz="quarter" idx="2"/>
          </p:nvPr>
        </p:nvSpPr>
        <p:spPr>
          <a:xfrm>
            <a:off x="0" y="8847246"/>
            <a:ext cx="2972098" cy="466617"/>
          </a:xfrm>
          <a:prstGeom prst="rect">
            <a:avLst/>
          </a:prstGeom>
        </p:spPr>
        <p:txBody>
          <a:bodyPr vert="horz" lIns="87407" tIns="43704" rIns="87407" bIns="43704"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847246"/>
            <a:ext cx="2972098" cy="466617"/>
          </a:xfrm>
          <a:prstGeom prst="rect">
            <a:avLst/>
          </a:prstGeom>
        </p:spPr>
        <p:txBody>
          <a:bodyPr vert="horz" lIns="87407" tIns="43704" rIns="87407" bIns="43704" rtlCol="0" anchor="b"/>
          <a:lstStyle>
            <a:lvl1pPr algn="r">
              <a:defRPr sz="1100"/>
            </a:lvl1pPr>
          </a:lstStyle>
          <a:p>
            <a:fld id="{6AA806EE-F3FB-4831-8E01-DF8721880882}" type="slidenum">
              <a:rPr lang="en-US" smtClean="0"/>
              <a:t>‹#›</a:t>
            </a:fld>
            <a:endParaRPr lang="en-US"/>
          </a:p>
        </p:txBody>
      </p:sp>
    </p:spTree>
    <p:extLst>
      <p:ext uri="{BB962C8B-B14F-4D97-AF65-F5344CB8AC3E}">
        <p14:creationId xmlns:p14="http://schemas.microsoft.com/office/powerpoint/2010/main" val="413282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393" tIns="46198" rIns="92393" bIns="46198"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2393" tIns="46198" rIns="92393" bIns="46198" rtlCol="0"/>
          <a:lstStyle>
            <a:lvl1pPr algn="r">
              <a:defRPr sz="1200"/>
            </a:lvl1pPr>
          </a:lstStyle>
          <a:p>
            <a:fld id="{F634AE3F-6EE0-4153-8579-9CE6F8C0CB53}" type="datetimeFigureOut">
              <a:rPr lang="en-US" smtClean="0"/>
              <a:t>3/4/2024</a:t>
            </a:fld>
            <a:endParaRPr lang="en-US" dirty="0"/>
          </a:p>
        </p:txBody>
      </p:sp>
      <p:sp>
        <p:nvSpPr>
          <p:cNvPr id="4" name="Slide Image Placeholder 3"/>
          <p:cNvSpPr>
            <a:spLocks noGrp="1" noRot="1" noChangeAspect="1"/>
          </p:cNvSpPr>
          <p:nvPr>
            <p:ph type="sldImg" idx="2"/>
          </p:nvPr>
        </p:nvSpPr>
        <p:spPr>
          <a:xfrm>
            <a:off x="1101725" y="698500"/>
            <a:ext cx="4656138" cy="3494088"/>
          </a:xfrm>
          <a:prstGeom prst="rect">
            <a:avLst/>
          </a:prstGeom>
          <a:noFill/>
          <a:ln w="12700">
            <a:solidFill>
              <a:prstClr val="black"/>
            </a:solidFill>
          </a:ln>
        </p:spPr>
        <p:txBody>
          <a:bodyPr vert="horz" lIns="92393" tIns="46198" rIns="92393" bIns="46198"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2393" tIns="46198" rIns="92393" bIns="461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2393" tIns="46198" rIns="92393" bIns="4619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2393" tIns="46198" rIns="92393" bIns="46198" rtlCol="0" anchor="b"/>
          <a:lstStyle>
            <a:lvl1pPr algn="r">
              <a:defRPr sz="1200"/>
            </a:lvl1pPr>
          </a:lstStyle>
          <a:p>
            <a:fld id="{DE397355-4D6E-44A7-8EFF-2252D380465B}" type="slidenum">
              <a:rPr lang="en-US" smtClean="0"/>
              <a:t>‹#›</a:t>
            </a:fld>
            <a:endParaRPr lang="en-US" dirty="0"/>
          </a:p>
        </p:txBody>
      </p:sp>
    </p:spTree>
    <p:extLst>
      <p:ext uri="{BB962C8B-B14F-4D97-AF65-F5344CB8AC3E}">
        <p14:creationId xmlns:p14="http://schemas.microsoft.com/office/powerpoint/2010/main" val="179952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515FC6A2-F54E-477E-876C-F114067BE8C7}" type="slidenum">
              <a:rPr lang="en-US" smtClean="0"/>
              <a:pPr>
                <a:defRPr/>
              </a:pPr>
              <a:t>1</a:t>
            </a:fld>
            <a:endParaRPr lang="en-US" dirty="0"/>
          </a:p>
        </p:txBody>
      </p:sp>
    </p:spTree>
    <p:extLst>
      <p:ext uri="{BB962C8B-B14F-4D97-AF65-F5344CB8AC3E}">
        <p14:creationId xmlns:p14="http://schemas.microsoft.com/office/powerpoint/2010/main" val="342168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97355-4D6E-44A7-8EFF-2252D380465B}" type="slidenum">
              <a:rPr lang="en-US" smtClean="0"/>
              <a:t>22</a:t>
            </a:fld>
            <a:endParaRPr lang="en-US" dirty="0"/>
          </a:p>
        </p:txBody>
      </p:sp>
    </p:spTree>
    <p:extLst>
      <p:ext uri="{BB962C8B-B14F-4D97-AF65-F5344CB8AC3E}">
        <p14:creationId xmlns:p14="http://schemas.microsoft.com/office/powerpoint/2010/main" val="135096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97355-4D6E-44A7-8EFF-2252D380465B}" type="slidenum">
              <a:rPr lang="en-US" smtClean="0"/>
              <a:t>23</a:t>
            </a:fld>
            <a:endParaRPr lang="en-US" dirty="0"/>
          </a:p>
        </p:txBody>
      </p:sp>
    </p:spTree>
    <p:extLst>
      <p:ext uri="{BB962C8B-B14F-4D97-AF65-F5344CB8AC3E}">
        <p14:creationId xmlns:p14="http://schemas.microsoft.com/office/powerpoint/2010/main" val="302896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97355-4D6E-44A7-8EFF-2252D380465B}" type="slidenum">
              <a:rPr lang="en-US" smtClean="0"/>
              <a:t>26</a:t>
            </a:fld>
            <a:endParaRPr lang="en-US" dirty="0"/>
          </a:p>
        </p:txBody>
      </p:sp>
    </p:spTree>
    <p:extLst>
      <p:ext uri="{BB962C8B-B14F-4D97-AF65-F5344CB8AC3E}">
        <p14:creationId xmlns:p14="http://schemas.microsoft.com/office/powerpoint/2010/main" val="2526074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97355-4D6E-44A7-8EFF-2252D380465B}" type="slidenum">
              <a:rPr lang="en-US" smtClean="0"/>
              <a:t>27</a:t>
            </a:fld>
            <a:endParaRPr lang="en-US" dirty="0"/>
          </a:p>
        </p:txBody>
      </p:sp>
    </p:spTree>
    <p:extLst>
      <p:ext uri="{BB962C8B-B14F-4D97-AF65-F5344CB8AC3E}">
        <p14:creationId xmlns:p14="http://schemas.microsoft.com/office/powerpoint/2010/main" val="297930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515FC6A2-F54E-477E-876C-F114067BE8C7}" type="slidenum">
              <a:rPr lang="en-US" smtClean="0"/>
              <a:pPr>
                <a:defRPr/>
              </a:pPr>
              <a:t>2</a:t>
            </a:fld>
            <a:endParaRPr lang="en-US" dirty="0"/>
          </a:p>
        </p:txBody>
      </p:sp>
    </p:spTree>
    <p:extLst>
      <p:ext uri="{BB962C8B-B14F-4D97-AF65-F5344CB8AC3E}">
        <p14:creationId xmlns:p14="http://schemas.microsoft.com/office/powerpoint/2010/main" val="167444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515FC6A2-F54E-477E-876C-F114067BE8C7}" type="slidenum">
              <a:rPr lang="en-US" smtClean="0"/>
              <a:pPr>
                <a:defRPr/>
              </a:pPr>
              <a:t>3</a:t>
            </a:fld>
            <a:endParaRPr lang="en-US" dirty="0"/>
          </a:p>
        </p:txBody>
      </p:sp>
    </p:spTree>
    <p:extLst>
      <p:ext uri="{BB962C8B-B14F-4D97-AF65-F5344CB8AC3E}">
        <p14:creationId xmlns:p14="http://schemas.microsoft.com/office/powerpoint/2010/main" val="249491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515FC6A2-F54E-477E-876C-F114067BE8C7}" type="slidenum">
              <a:rPr lang="en-US" smtClean="0"/>
              <a:pPr>
                <a:defRPr/>
              </a:pPr>
              <a:t>4</a:t>
            </a:fld>
            <a:endParaRPr lang="en-US" dirty="0"/>
          </a:p>
        </p:txBody>
      </p:sp>
    </p:spTree>
    <p:extLst>
      <p:ext uri="{BB962C8B-B14F-4D97-AF65-F5344CB8AC3E}">
        <p14:creationId xmlns:p14="http://schemas.microsoft.com/office/powerpoint/2010/main" val="346085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lnSpc>
                <a:spcPct val="80000"/>
              </a:lnSpc>
              <a:buFont typeface="Arial" panose="020B0604020202020204" pitchFamily="34" charset="0"/>
              <a:buChar char="•"/>
            </a:pPr>
            <a:r>
              <a:rPr lang="en-US" dirty="0"/>
              <a:t>Discuss</a:t>
            </a:r>
            <a:r>
              <a:rPr lang="en-US" baseline="0" dirty="0"/>
              <a:t> </a:t>
            </a:r>
            <a:r>
              <a:rPr lang="en-US" baseline="0" dirty="0" err="1"/>
              <a:t>threadlocking</a:t>
            </a:r>
            <a:r>
              <a:rPr lang="en-US" baseline="0" dirty="0"/>
              <a:t> blind hole, Retaining = press fit 750 to 2000 psi = retaining compound on machine finish up to 3400  </a:t>
            </a:r>
            <a:r>
              <a:rPr lang="en-US" baseline="0" dirty="0" err="1"/>
              <a:t>pipesealing</a:t>
            </a:r>
            <a:r>
              <a:rPr lang="en-US" baseline="0" dirty="0"/>
              <a:t> </a:t>
            </a:r>
            <a:r>
              <a:rPr lang="en-US" altLang="en-US" b="1" dirty="0"/>
              <a:t> Sealants prevent leakage of gases and liquids from threaded pipe joints and fittings.   Lock pipes in place  Seals to the burst strength of most pipes  Prevents corrosion and galling threads  Will not contaminate the internal system</a:t>
            </a:r>
          </a:p>
          <a:p>
            <a:pPr eaLnBrk="1" hangingPunct="1">
              <a:lnSpc>
                <a:spcPct val="80000"/>
              </a:lnSpc>
              <a:buFont typeface="Arial" panose="020B0604020202020204" pitchFamily="34" charset="0"/>
              <a:buChar char="•"/>
            </a:pPr>
            <a:r>
              <a:rPr lang="en-US" altLang="en-US" b="1" dirty="0"/>
              <a:t>Replace </a:t>
            </a:r>
            <a:r>
              <a:rPr lang="en-US" altLang="en-US" sz="2000" dirty="0"/>
              <a:t>Non-curing pipe dopes- Poor solvent resistance No locking effect Solvent-based pipe dopes - Shrink during cure - Fittings must be re-torqued Tapes -Teflon tape lubricates in the off direction-Potential for leaks-Contaminate fluid </a:t>
            </a:r>
            <a:r>
              <a:rPr lang="en-US" altLang="en-US" sz="2000" dirty="0" err="1"/>
              <a:t>systems</a:t>
            </a:r>
            <a:r>
              <a:rPr lang="en-US" altLang="en-US" dirty="0" err="1"/>
              <a:t>Reduces</a:t>
            </a:r>
            <a:r>
              <a:rPr lang="en-US" altLang="en-US" dirty="0"/>
              <a:t> compression set and fastener loosening</a:t>
            </a:r>
          </a:p>
          <a:p>
            <a:pPr eaLnBrk="1" hangingPunct="1">
              <a:lnSpc>
                <a:spcPct val="80000"/>
              </a:lnSpc>
              <a:buFont typeface="Arial" panose="020B0604020202020204" pitchFamily="34" charset="0"/>
              <a:buChar char="•"/>
            </a:pPr>
            <a:r>
              <a:rPr lang="en-US" altLang="en-US" dirty="0" err="1"/>
              <a:t>Gasketing</a:t>
            </a:r>
            <a:r>
              <a:rPr lang="en-US" altLang="en-US" dirty="0"/>
              <a:t> Adds structural strength to the assembly Seals all surface imperfections  Allows relaxed machine tolerances Eliminates gasket  inventories &amp; bolt re-torqueing Single component no mixing - Easy to automate Easier disassembly &amp; clean up than compression gaskets</a:t>
            </a:r>
            <a:r>
              <a:rPr lang="en-US" altLang="en-US" baseline="0" dirty="0"/>
              <a:t> </a:t>
            </a:r>
            <a:r>
              <a:rPr lang="en-US" altLang="en-US" dirty="0"/>
              <a:t>One package can be used for multiple flange sizes Flexible grades available for easy removal</a:t>
            </a:r>
          </a:p>
          <a:p>
            <a:pPr lvl="1" eaLnBrk="1" hangingPunct="1">
              <a:lnSpc>
                <a:spcPct val="80000"/>
              </a:lnSpc>
              <a:buFont typeface="Arial" panose="020B0604020202020204" pitchFamily="34" charset="0"/>
              <a:buChar char="•"/>
            </a:pPr>
            <a:endParaRPr lang="en-US" altLang="en-US" sz="2000" dirty="0"/>
          </a:p>
        </p:txBody>
      </p:sp>
      <p:sp>
        <p:nvSpPr>
          <p:cNvPr id="4" name="Slide Number Placeholder 3"/>
          <p:cNvSpPr>
            <a:spLocks noGrp="1"/>
          </p:cNvSpPr>
          <p:nvPr>
            <p:ph type="sldNum" sz="quarter" idx="5"/>
          </p:nvPr>
        </p:nvSpPr>
        <p:spPr/>
        <p:txBody>
          <a:bodyPr/>
          <a:lstStyle/>
          <a:p>
            <a:pPr>
              <a:defRPr/>
            </a:pPr>
            <a:fld id="{515FC6A2-F54E-477E-876C-F114067BE8C7}" type="slidenum">
              <a:rPr lang="en-US" smtClean="0"/>
              <a:pPr>
                <a:defRPr/>
              </a:pPr>
              <a:t>5</a:t>
            </a:fld>
            <a:endParaRPr lang="en-US" dirty="0"/>
          </a:p>
        </p:txBody>
      </p:sp>
    </p:spTree>
    <p:extLst>
      <p:ext uri="{BB962C8B-B14F-4D97-AF65-F5344CB8AC3E}">
        <p14:creationId xmlns:p14="http://schemas.microsoft.com/office/powerpoint/2010/main" val="307341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515FC6A2-F54E-477E-876C-F114067BE8C7}" type="slidenum">
              <a:rPr lang="en-US" smtClean="0"/>
              <a:pPr>
                <a:defRPr/>
              </a:pPr>
              <a:t>6</a:t>
            </a:fld>
            <a:endParaRPr lang="en-US" dirty="0"/>
          </a:p>
        </p:txBody>
      </p:sp>
    </p:spTree>
    <p:extLst>
      <p:ext uri="{BB962C8B-B14F-4D97-AF65-F5344CB8AC3E}">
        <p14:creationId xmlns:p14="http://schemas.microsoft.com/office/powerpoint/2010/main" val="231420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97355-4D6E-44A7-8EFF-2252D380465B}" type="slidenum">
              <a:rPr lang="en-US" smtClean="0"/>
              <a:t>9</a:t>
            </a:fld>
            <a:endParaRPr lang="en-US" dirty="0"/>
          </a:p>
        </p:txBody>
      </p:sp>
    </p:spTree>
    <p:extLst>
      <p:ext uri="{BB962C8B-B14F-4D97-AF65-F5344CB8AC3E}">
        <p14:creationId xmlns:p14="http://schemas.microsoft.com/office/powerpoint/2010/main" val="166235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t>Note shear values in the brochure are lap shears of grit</a:t>
            </a:r>
            <a:r>
              <a:rPr lang="en-US" baseline="0" dirty="0"/>
              <a:t> blasted steel</a:t>
            </a:r>
          </a:p>
          <a:p>
            <a:endParaRPr lang="en-US" dirty="0"/>
          </a:p>
        </p:txBody>
      </p:sp>
      <p:sp>
        <p:nvSpPr>
          <p:cNvPr id="4" name="Slide Number Placeholder 3"/>
          <p:cNvSpPr>
            <a:spLocks noGrp="1"/>
          </p:cNvSpPr>
          <p:nvPr>
            <p:ph type="sldNum" sz="quarter" idx="5"/>
          </p:nvPr>
        </p:nvSpPr>
        <p:spPr/>
        <p:txBody>
          <a:bodyPr/>
          <a:lstStyle/>
          <a:p>
            <a:pPr>
              <a:defRPr/>
            </a:pPr>
            <a:fld id="{7B535289-6B9B-47DB-A541-4B78F95146B0}" type="slidenum">
              <a:rPr lang="en-US" smtClean="0"/>
              <a:pPr>
                <a:defRPr/>
              </a:pPr>
              <a:t>11</a:t>
            </a:fld>
            <a:endParaRPr lang="en-US" dirty="0"/>
          </a:p>
        </p:txBody>
      </p:sp>
    </p:spTree>
    <p:extLst>
      <p:ext uri="{BB962C8B-B14F-4D97-AF65-F5344CB8AC3E}">
        <p14:creationId xmlns:p14="http://schemas.microsoft.com/office/powerpoint/2010/main" val="421715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515FC6A2-F54E-477E-876C-F114067BE8C7}" type="slidenum">
              <a:rPr lang="en-US" smtClean="0"/>
              <a:pPr>
                <a:defRPr/>
              </a:pPr>
              <a:t>13</a:t>
            </a:fld>
            <a:endParaRPr lang="en-US" dirty="0"/>
          </a:p>
        </p:txBody>
      </p:sp>
    </p:spTree>
    <p:extLst>
      <p:ext uri="{BB962C8B-B14F-4D97-AF65-F5344CB8AC3E}">
        <p14:creationId xmlns:p14="http://schemas.microsoft.com/office/powerpoint/2010/main" val="264255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400549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357550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364207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383394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212799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247954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184114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92883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276920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589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6E979-D3E7-47A1-9941-FB997B2238AB}"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07FA5-4745-41FA-B1A1-122987A8435C}" type="slidenum">
              <a:rPr lang="en-US" smtClean="0"/>
              <a:t>‹#›</a:t>
            </a:fld>
            <a:endParaRPr lang="en-US" dirty="0"/>
          </a:p>
        </p:txBody>
      </p:sp>
    </p:spTree>
    <p:extLst>
      <p:ext uri="{BB962C8B-B14F-4D97-AF65-F5344CB8AC3E}">
        <p14:creationId xmlns:p14="http://schemas.microsoft.com/office/powerpoint/2010/main" val="71503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6E979-D3E7-47A1-9941-FB997B2238AB}" type="datetimeFigureOut">
              <a:rPr lang="en-US" smtClean="0"/>
              <a:t>3/4/2024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07FA5-4745-41FA-B1A1-122987A8435C}" type="slidenum">
              <a:rPr lang="en-US" smtClean="0"/>
              <a:t>‹#›</a:t>
            </a:fld>
            <a:endParaRPr lang="en-US" dirty="0"/>
          </a:p>
        </p:txBody>
      </p:sp>
    </p:spTree>
    <p:extLst>
      <p:ext uri="{BB962C8B-B14F-4D97-AF65-F5344CB8AC3E}">
        <p14:creationId xmlns:p14="http://schemas.microsoft.com/office/powerpoint/2010/main" val="132010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10.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diagramData" Target="../diagrams/data14.xml"/><Relationship Id="rId21" Type="http://schemas.openxmlformats.org/officeDocument/2006/relationships/image" Target="../media/image19.png"/><Relationship Id="rId7" Type="http://schemas.microsoft.com/office/2007/relationships/diagramDrawing" Target="../diagrams/drawing14.xml"/><Relationship Id="rId12" Type="http://schemas.microsoft.com/office/2007/relationships/diagramDrawing" Target="../diagrams/drawing15.xml"/><Relationship Id="rId17" Type="http://schemas.openxmlformats.org/officeDocument/2006/relationships/image" Target="../media/image15.png"/><Relationship Id="rId2" Type="http://schemas.openxmlformats.org/officeDocument/2006/relationships/notesSlide" Target="../notesSlides/notesSlide9.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image" Target="../media/image13.png"/><Relationship Id="rId10" Type="http://schemas.openxmlformats.org/officeDocument/2006/relationships/diagramQuickStyle" Target="../diagrams/quickStyle15.xml"/><Relationship Id="rId19" Type="http://schemas.openxmlformats.org/officeDocument/2006/relationships/image" Target="../media/image17.png"/><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image" Target="../media/image8.png"/><Relationship Id="rId5" Type="http://schemas.openxmlformats.org/officeDocument/2006/relationships/diagramLayout" Target="../diagrams/layout9.xml"/><Relationship Id="rId10" Type="http://schemas.openxmlformats.org/officeDocument/2006/relationships/image" Target="../media/image7.png"/><Relationship Id="rId4" Type="http://schemas.openxmlformats.org/officeDocument/2006/relationships/diagramData" Target="../diagrams/data9.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69243869"/>
              </p:ext>
            </p:extLst>
          </p:nvPr>
        </p:nvGraphicFramePr>
        <p:xfrm>
          <a:off x="0" y="558800"/>
          <a:ext cx="9144000" cy="5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0" y="6350000"/>
          <a:ext cx="9144000" cy="50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103" name="Picture 2" descr="Permabond_Logo_Blue.tif"/>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05000" y="1143000"/>
            <a:ext cx="5583238" cy="1371600"/>
          </a:xfrm>
          <a:prstGeom prst="rect">
            <a:avLst/>
          </a:prstGeom>
          <a:noFill/>
          <a:ln w="9525">
            <a:noFill/>
            <a:miter lim="800000"/>
            <a:headEnd/>
            <a:tailEnd/>
          </a:ln>
          <a:effectLst>
            <a:softEdge rad="63500"/>
          </a:effectLst>
        </p:spPr>
      </p:pic>
      <p:sp>
        <p:nvSpPr>
          <p:cNvPr id="13" name="Slide Number Placeholder 12"/>
          <p:cNvSpPr>
            <a:spLocks noGrp="1"/>
          </p:cNvSpPr>
          <p:nvPr>
            <p:ph type="sldNum" sz="quarter" idx="12"/>
          </p:nvPr>
        </p:nvSpPr>
        <p:spPr/>
        <p:txBody>
          <a:bodyPr/>
          <a:lstStyle/>
          <a:p>
            <a:pPr>
              <a:defRPr/>
            </a:pPr>
            <a:fld id="{42D8E2B1-A14D-4848-8AE5-8F6FFE10B972}" type="slidenum">
              <a:rPr lang="en-US" smtClean="0"/>
              <a:pPr>
                <a:defRPr/>
              </a:pPr>
              <a:t>1</a:t>
            </a:fld>
            <a:endParaRPr lang="en-US" dirty="0"/>
          </a:p>
        </p:txBody>
      </p:sp>
      <p:sp>
        <p:nvSpPr>
          <p:cNvPr id="18" name="TextBox 17"/>
          <p:cNvSpPr txBox="1"/>
          <p:nvPr/>
        </p:nvSpPr>
        <p:spPr>
          <a:xfrm>
            <a:off x="2105819" y="3352800"/>
            <a:ext cx="5181600" cy="523220"/>
          </a:xfrm>
          <a:prstGeom prst="rect">
            <a:avLst/>
          </a:prstGeom>
          <a:solidFill>
            <a:schemeClr val="bg1"/>
          </a:solidFill>
          <a:effectLst>
            <a:softEdge rad="63500"/>
          </a:effectLst>
        </p:spPr>
        <p:txBody>
          <a:bodyPr>
            <a:spAutoFit/>
          </a:bodyPr>
          <a:lstStyle/>
          <a:p>
            <a:pPr algn="ctr">
              <a:defRPr/>
            </a:pPr>
            <a:r>
              <a:rPr lang="en-US" sz="2800" b="1" i="1" dirty="0">
                <a:solidFill>
                  <a:srgbClr val="003399"/>
                </a:solidFill>
                <a:latin typeface="+mj-lt"/>
              </a:rPr>
              <a:t>“Our Science … Your Success”</a:t>
            </a:r>
          </a:p>
        </p:txBody>
      </p:sp>
    </p:spTree>
    <p:extLst>
      <p:ext uri="{BB962C8B-B14F-4D97-AF65-F5344CB8AC3E}">
        <p14:creationId xmlns:p14="http://schemas.microsoft.com/office/powerpoint/2010/main" val="18021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962400" y="1206787"/>
            <a:ext cx="502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indent="0">
              <a:lnSpc>
                <a:spcPct val="80000"/>
              </a:lnSpc>
              <a:spcBef>
                <a:spcPct val="20000"/>
              </a:spcBef>
            </a:pPr>
            <a:endParaRPr lang="en-US" altLang="en-US" sz="2800" b="1" dirty="0"/>
          </a:p>
          <a:p>
            <a:pPr>
              <a:lnSpc>
                <a:spcPct val="80000"/>
              </a:lnSpc>
              <a:spcBef>
                <a:spcPct val="20000"/>
              </a:spcBef>
              <a:buFont typeface="Arial" panose="020B0604020202020204" pitchFamily="34" charset="0"/>
              <a:buChar char="•"/>
            </a:pPr>
            <a:r>
              <a:rPr lang="en-US" altLang="en-US" sz="2800" b="1" dirty="0"/>
              <a:t>Elastomer Bonding</a:t>
            </a:r>
          </a:p>
          <a:p>
            <a:pPr>
              <a:lnSpc>
                <a:spcPct val="80000"/>
              </a:lnSpc>
              <a:spcBef>
                <a:spcPct val="20000"/>
              </a:spcBef>
              <a:buFont typeface="Arial" panose="020B0604020202020204" pitchFamily="34" charset="0"/>
              <a:buChar char="•"/>
            </a:pPr>
            <a:r>
              <a:rPr lang="en-US" altLang="en-US" sz="2800" b="1" dirty="0"/>
              <a:t>Surface Insensitive</a:t>
            </a:r>
          </a:p>
          <a:p>
            <a:pPr>
              <a:lnSpc>
                <a:spcPct val="80000"/>
              </a:lnSpc>
              <a:spcBef>
                <a:spcPct val="20000"/>
              </a:spcBef>
              <a:buFont typeface="Arial" panose="020B0604020202020204" pitchFamily="34" charset="0"/>
              <a:buChar char="•"/>
            </a:pPr>
            <a:r>
              <a:rPr lang="en-US" altLang="en-US" sz="2800" b="1" dirty="0"/>
              <a:t>Toughened</a:t>
            </a:r>
          </a:p>
          <a:p>
            <a:pPr>
              <a:lnSpc>
                <a:spcPct val="80000"/>
              </a:lnSpc>
              <a:spcBef>
                <a:spcPct val="20000"/>
              </a:spcBef>
              <a:buFont typeface="Arial" panose="020B0604020202020204" pitchFamily="34" charset="0"/>
              <a:buChar char="•"/>
            </a:pPr>
            <a:r>
              <a:rPr lang="en-US" altLang="en-US" sz="2800" b="1" dirty="0"/>
              <a:t>High Temperature Resistant</a:t>
            </a:r>
          </a:p>
          <a:p>
            <a:pPr>
              <a:lnSpc>
                <a:spcPct val="80000"/>
              </a:lnSpc>
              <a:spcBef>
                <a:spcPct val="20000"/>
              </a:spcBef>
              <a:buFont typeface="Arial" panose="020B0604020202020204" pitchFamily="34" charset="0"/>
              <a:buChar char="•"/>
            </a:pPr>
            <a:r>
              <a:rPr lang="en-US" altLang="en-US" sz="2800" b="1" dirty="0"/>
              <a:t>Medical Grades</a:t>
            </a:r>
          </a:p>
          <a:p>
            <a:pPr>
              <a:lnSpc>
                <a:spcPct val="80000"/>
              </a:lnSpc>
              <a:spcBef>
                <a:spcPct val="20000"/>
              </a:spcBef>
              <a:buFont typeface="Arial" panose="020B0604020202020204" pitchFamily="34" charset="0"/>
              <a:buChar char="•"/>
            </a:pPr>
            <a:r>
              <a:rPr lang="en-US" altLang="en-US" sz="2800" b="1" dirty="0"/>
              <a:t>Metal Bonding</a:t>
            </a:r>
          </a:p>
          <a:p>
            <a:pPr>
              <a:lnSpc>
                <a:spcPct val="80000"/>
              </a:lnSpc>
              <a:spcBef>
                <a:spcPct val="20000"/>
              </a:spcBef>
              <a:buFont typeface="Arial" panose="020B0604020202020204" pitchFamily="34" charset="0"/>
              <a:buChar char="•"/>
            </a:pPr>
            <a:r>
              <a:rPr lang="en-US" altLang="en-US" sz="2800" b="1" dirty="0"/>
              <a:t>Low Odor</a:t>
            </a:r>
          </a:p>
          <a:p>
            <a:pPr>
              <a:lnSpc>
                <a:spcPct val="80000"/>
              </a:lnSpc>
              <a:spcBef>
                <a:spcPct val="20000"/>
              </a:spcBef>
              <a:buFont typeface="Arial" panose="020B0604020202020204" pitchFamily="34" charset="0"/>
              <a:buChar char="•"/>
            </a:pPr>
            <a:r>
              <a:rPr lang="en-US" altLang="en-US" sz="2800" b="1" dirty="0"/>
              <a:t>3D Print </a:t>
            </a:r>
            <a:r>
              <a:rPr lang="en-US" altLang="en-US" sz="2800" b="1" dirty="0" err="1"/>
              <a:t>Infiltrants</a:t>
            </a:r>
            <a:endParaRPr lang="en-US" altLang="en-US" sz="2800" b="1" dirty="0"/>
          </a:p>
          <a:p>
            <a:pPr>
              <a:lnSpc>
                <a:spcPct val="80000"/>
              </a:lnSpc>
              <a:spcBef>
                <a:spcPct val="20000"/>
              </a:spcBef>
              <a:buFont typeface="Arial" panose="020B0604020202020204" pitchFamily="34" charset="0"/>
              <a:buChar char="•"/>
            </a:pPr>
            <a:r>
              <a:rPr lang="en-US" altLang="en-US" sz="2800" b="1" dirty="0"/>
              <a:t>Primer and Activators</a:t>
            </a:r>
            <a:endParaRPr lang="en-US" altLang="en-US" sz="1400" dirty="0"/>
          </a:p>
        </p:txBody>
      </p:sp>
      <p:sp>
        <p:nvSpPr>
          <p:cNvPr id="3"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Cyanoacrylates</a:t>
            </a:r>
          </a:p>
        </p:txBody>
      </p:sp>
      <p:sp>
        <p:nvSpPr>
          <p:cNvPr id="4" name="TextBox 9"/>
          <p:cNvSpPr txBox="1">
            <a:spLocks noChangeArrowheads="1"/>
          </p:cNvSpPr>
          <p:nvPr/>
        </p:nvSpPr>
        <p:spPr bwMode="auto">
          <a:xfrm>
            <a:off x="0" y="68767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Specialty Grades</a:t>
            </a:r>
          </a:p>
        </p:txBody>
      </p:sp>
      <p:pic>
        <p:nvPicPr>
          <p:cNvPr id="6" name="Picture 6" descr="caGroup0817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00069"/>
            <a:ext cx="3485211" cy="205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04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5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0" y="6350000"/>
          <a:ext cx="9144000" cy="50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Rounded Rectangle 4"/>
          <p:cNvSpPr/>
          <p:nvPr/>
        </p:nvSpPr>
        <p:spPr>
          <a:xfrm>
            <a:off x="14878" y="14878"/>
            <a:ext cx="9114242" cy="47824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endParaRPr lang="en-US" sz="2200" dirty="0"/>
          </a:p>
        </p:txBody>
      </p:sp>
      <p:sp>
        <p:nvSpPr>
          <p:cNvPr id="26630" name="TextBox 23"/>
          <p:cNvSpPr txBox="1">
            <a:spLocks noChangeArrowheads="1"/>
          </p:cNvSpPr>
          <p:nvPr/>
        </p:nvSpPr>
        <p:spPr bwMode="auto">
          <a:xfrm>
            <a:off x="15618" y="-30089"/>
            <a:ext cx="9144000" cy="579438"/>
          </a:xfrm>
          <a:prstGeom prst="rect">
            <a:avLst/>
          </a:prstGeom>
          <a:noFill/>
          <a:ln w="9525">
            <a:noFill/>
            <a:miter lim="800000"/>
            <a:headEnd/>
            <a:tailEnd/>
          </a:ln>
        </p:spPr>
        <p:txBody>
          <a:bodyPr>
            <a:spAutoFit/>
          </a:bodyPr>
          <a:lstStyle/>
          <a:p>
            <a:pPr algn="ctr"/>
            <a:r>
              <a:rPr lang="en-US" sz="3200" b="1" dirty="0">
                <a:solidFill>
                  <a:schemeClr val="accent1"/>
                </a:solidFill>
              </a:rPr>
              <a:t>Cyanoacrylates</a:t>
            </a:r>
            <a:endParaRPr lang="en-US" sz="3200" b="1" dirty="0">
              <a:solidFill>
                <a:schemeClr val="bg1"/>
              </a:solidFill>
            </a:endParaRPr>
          </a:p>
        </p:txBody>
      </p:sp>
      <p:sp>
        <p:nvSpPr>
          <p:cNvPr id="13" name="Slide Number Placeholder 12"/>
          <p:cNvSpPr>
            <a:spLocks noGrp="1"/>
          </p:cNvSpPr>
          <p:nvPr>
            <p:ph type="sldNum" sz="quarter" idx="12"/>
          </p:nvPr>
        </p:nvSpPr>
        <p:spPr/>
        <p:txBody>
          <a:bodyPr/>
          <a:lstStyle/>
          <a:p>
            <a:pPr>
              <a:defRPr/>
            </a:pPr>
            <a:fld id="{BF91DF72-11F5-411A-AD11-4CA82D34EACF}" type="slidenum">
              <a:rPr lang="en-US" smtClean="0"/>
              <a:pPr>
                <a:defRPr/>
              </a:pPr>
              <a:t>11</a:t>
            </a:fld>
            <a:endParaRPr lang="en-US" dirty="0"/>
          </a:p>
        </p:txBody>
      </p:sp>
      <p:pic>
        <p:nvPicPr>
          <p:cNvPr id="14" name="Picture 11" descr="CAGroupwBkgnd.gif"/>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010400" y="3352800"/>
            <a:ext cx="165881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79745" y="579438"/>
            <a:ext cx="6208080"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lnSpc>
                <a:spcPct val="80000"/>
              </a:lnSpc>
              <a:spcBef>
                <a:spcPct val="20000"/>
              </a:spcBef>
            </a:pPr>
            <a:r>
              <a:rPr lang="en-US" b="1" dirty="0">
                <a:solidFill>
                  <a:schemeClr val="tx2"/>
                </a:solidFill>
              </a:rPr>
              <a:t>100 series </a:t>
            </a:r>
            <a:r>
              <a:rPr lang="en-US" dirty="0">
                <a:solidFill>
                  <a:schemeClr val="tx2"/>
                </a:solidFill>
              </a:rPr>
              <a:t>General purpose plastic bonding, Elastomer EPDM bonding use 105 </a:t>
            </a:r>
            <a:r>
              <a:rPr lang="en-US" sz="1400" i="1" dirty="0">
                <a:solidFill>
                  <a:schemeClr val="tx2"/>
                </a:solidFill>
              </a:rPr>
              <a:t>(except  170)</a:t>
            </a:r>
          </a:p>
        </p:txBody>
      </p:sp>
      <p:sp>
        <p:nvSpPr>
          <p:cNvPr id="15" name="Rectangle 14"/>
          <p:cNvSpPr/>
          <p:nvPr/>
        </p:nvSpPr>
        <p:spPr>
          <a:xfrm>
            <a:off x="76655" y="2987749"/>
            <a:ext cx="6278403"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lnSpc>
                <a:spcPct val="80000"/>
              </a:lnSpc>
              <a:spcBef>
                <a:spcPct val="20000"/>
              </a:spcBef>
            </a:pPr>
            <a:r>
              <a:rPr lang="en-US" b="1" dirty="0">
                <a:solidFill>
                  <a:schemeClr val="tx2"/>
                </a:solidFill>
              </a:rPr>
              <a:t>800 series </a:t>
            </a:r>
            <a:r>
              <a:rPr lang="en-US" dirty="0">
                <a:solidFill>
                  <a:schemeClr val="tx2"/>
                </a:solidFill>
              </a:rPr>
              <a:t>High temperature resistance (130°C to 200°C)</a:t>
            </a:r>
          </a:p>
        </p:txBody>
      </p:sp>
      <p:sp>
        <p:nvSpPr>
          <p:cNvPr id="16" name="Rectangle 15"/>
          <p:cNvSpPr/>
          <p:nvPr/>
        </p:nvSpPr>
        <p:spPr>
          <a:xfrm>
            <a:off x="76200" y="4191000"/>
            <a:ext cx="6202203"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lnSpc>
                <a:spcPct val="80000"/>
              </a:lnSpc>
              <a:spcBef>
                <a:spcPct val="20000"/>
              </a:spcBef>
            </a:pPr>
            <a:r>
              <a:rPr lang="en-US" b="1" dirty="0">
                <a:solidFill>
                  <a:schemeClr val="tx2"/>
                </a:solidFill>
              </a:rPr>
              <a:t>920 series </a:t>
            </a:r>
            <a:r>
              <a:rPr lang="en-US" dirty="0">
                <a:solidFill>
                  <a:schemeClr val="tx2"/>
                </a:solidFill>
              </a:rPr>
              <a:t>High temperature resistance (250°C after post cure)</a:t>
            </a:r>
          </a:p>
        </p:txBody>
      </p:sp>
      <p:sp>
        <p:nvSpPr>
          <p:cNvPr id="18" name="Rectangle 17"/>
          <p:cNvSpPr/>
          <p:nvPr/>
        </p:nvSpPr>
        <p:spPr>
          <a:xfrm>
            <a:off x="76200" y="4724400"/>
            <a:ext cx="6202203"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lnSpc>
                <a:spcPct val="80000"/>
              </a:lnSpc>
              <a:spcBef>
                <a:spcPct val="20000"/>
              </a:spcBef>
            </a:pPr>
            <a:r>
              <a:rPr lang="en-US" b="1" dirty="0">
                <a:solidFill>
                  <a:schemeClr val="tx2"/>
                </a:solidFill>
              </a:rPr>
              <a:t>940 series </a:t>
            </a:r>
            <a:r>
              <a:rPr lang="en-US" dirty="0">
                <a:solidFill>
                  <a:schemeClr val="tx2"/>
                </a:solidFill>
              </a:rPr>
              <a:t>Low odor, Low bloom, Reduces frosting</a:t>
            </a:r>
          </a:p>
        </p:txBody>
      </p:sp>
      <p:sp>
        <p:nvSpPr>
          <p:cNvPr id="21" name="Rectangle 20"/>
          <p:cNvSpPr/>
          <p:nvPr/>
        </p:nvSpPr>
        <p:spPr>
          <a:xfrm>
            <a:off x="76200" y="5257800"/>
            <a:ext cx="6211625"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lnSpc>
                <a:spcPct val="80000"/>
              </a:lnSpc>
              <a:spcBef>
                <a:spcPct val="20000"/>
              </a:spcBef>
            </a:pPr>
            <a:r>
              <a:rPr lang="en-US" b="1" dirty="0">
                <a:solidFill>
                  <a:schemeClr val="tx2"/>
                </a:solidFill>
              </a:rPr>
              <a:t>2000 series </a:t>
            </a:r>
            <a:r>
              <a:rPr lang="en-US" dirty="0">
                <a:solidFill>
                  <a:schemeClr val="tx2"/>
                </a:solidFill>
              </a:rPr>
              <a:t>Thixotropic gels, Non-sag, Maximum gap filling</a:t>
            </a:r>
          </a:p>
        </p:txBody>
      </p:sp>
      <p:sp>
        <p:nvSpPr>
          <p:cNvPr id="17" name="Rectangle 16"/>
          <p:cNvSpPr/>
          <p:nvPr/>
        </p:nvSpPr>
        <p:spPr>
          <a:xfrm>
            <a:off x="76200" y="3581400"/>
            <a:ext cx="6202201"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lnSpc>
                <a:spcPct val="80000"/>
              </a:lnSpc>
              <a:spcBef>
                <a:spcPct val="20000"/>
              </a:spcBef>
            </a:pPr>
            <a:r>
              <a:rPr lang="en-US" b="1" dirty="0">
                <a:solidFill>
                  <a:schemeClr val="tx2"/>
                </a:solidFill>
              </a:rPr>
              <a:t>910 series &amp; 170 </a:t>
            </a:r>
            <a:r>
              <a:rPr lang="en-US" dirty="0">
                <a:solidFill>
                  <a:schemeClr val="tx2"/>
                </a:solidFill>
              </a:rPr>
              <a:t>Metal bonding</a:t>
            </a:r>
          </a:p>
        </p:txBody>
      </p:sp>
      <p:sp>
        <p:nvSpPr>
          <p:cNvPr id="22" name="Rectangle 21"/>
          <p:cNvSpPr/>
          <p:nvPr/>
        </p:nvSpPr>
        <p:spPr>
          <a:xfrm>
            <a:off x="76201" y="1158949"/>
            <a:ext cx="6208080"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lnSpc>
                <a:spcPct val="80000"/>
              </a:lnSpc>
              <a:spcBef>
                <a:spcPct val="20000"/>
              </a:spcBef>
            </a:pPr>
            <a:r>
              <a:rPr lang="en-US" b="1" dirty="0">
                <a:solidFill>
                  <a:schemeClr val="tx2"/>
                </a:solidFill>
              </a:rPr>
              <a:t>200 series </a:t>
            </a:r>
            <a:r>
              <a:rPr lang="en-US" dirty="0">
                <a:solidFill>
                  <a:schemeClr val="tx2"/>
                </a:solidFill>
              </a:rPr>
              <a:t>General purpose plastic bonding</a:t>
            </a:r>
          </a:p>
        </p:txBody>
      </p:sp>
      <p:sp>
        <p:nvSpPr>
          <p:cNvPr id="23" name="Rectangle 22"/>
          <p:cNvSpPr/>
          <p:nvPr/>
        </p:nvSpPr>
        <p:spPr>
          <a:xfrm>
            <a:off x="76200" y="1761460"/>
            <a:ext cx="6208080"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lnSpc>
                <a:spcPct val="80000"/>
              </a:lnSpc>
              <a:spcBef>
                <a:spcPct val="20000"/>
              </a:spcBef>
            </a:pPr>
            <a:r>
              <a:rPr lang="en-US" b="1" dirty="0">
                <a:solidFill>
                  <a:schemeClr val="tx2"/>
                </a:solidFill>
              </a:rPr>
              <a:t>730 series </a:t>
            </a:r>
            <a:r>
              <a:rPr lang="en-US" dirty="0">
                <a:solidFill>
                  <a:schemeClr val="tx2"/>
                </a:solidFill>
              </a:rPr>
              <a:t>Toughened, improved impact and peel resistance</a:t>
            </a:r>
          </a:p>
        </p:txBody>
      </p:sp>
      <p:sp>
        <p:nvSpPr>
          <p:cNvPr id="24" name="Rectangle 23"/>
          <p:cNvSpPr/>
          <p:nvPr/>
        </p:nvSpPr>
        <p:spPr>
          <a:xfrm>
            <a:off x="76200" y="2362200"/>
            <a:ext cx="6202203"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lnSpc>
                <a:spcPct val="80000"/>
              </a:lnSpc>
              <a:spcBef>
                <a:spcPct val="20000"/>
              </a:spcBef>
            </a:pPr>
            <a:r>
              <a:rPr lang="en-US" b="1" dirty="0">
                <a:solidFill>
                  <a:schemeClr val="tx2"/>
                </a:solidFill>
              </a:rPr>
              <a:t>790 series </a:t>
            </a:r>
            <a:r>
              <a:rPr lang="en-US" dirty="0">
                <a:solidFill>
                  <a:schemeClr val="tx2"/>
                </a:solidFill>
              </a:rPr>
              <a:t>Surface insensitive for acidic surfaces. Extremely fast curing reduces frosting</a:t>
            </a:r>
          </a:p>
        </p:txBody>
      </p:sp>
    </p:spTree>
    <p:extLst>
      <p:ext uri="{BB962C8B-B14F-4D97-AF65-F5344CB8AC3E}">
        <p14:creationId xmlns:p14="http://schemas.microsoft.com/office/powerpoint/2010/main" val="9289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8" grpId="0" animBg="1"/>
      <p:bldP spid="21" grpId="0" animBg="1"/>
      <p:bldP spid="17"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900" y="1600200"/>
            <a:ext cx="6934200" cy="2677656"/>
          </a:xfrm>
          <a:prstGeom prst="rect">
            <a:avLst/>
          </a:prstGeom>
        </p:spPr>
        <p:txBody>
          <a:bodyPr wrap="square">
            <a:spAutoFit/>
          </a:bodyPr>
          <a:lstStyle/>
          <a:p>
            <a:pPr>
              <a:buFont typeface="Arial" charset="0"/>
              <a:buNone/>
              <a:defRPr/>
            </a:pPr>
            <a:r>
              <a:rPr lang="en-US" sz="2400" b="1" dirty="0">
                <a:latin typeface="+mn-lt"/>
                <a:cs typeface="Arial" charset="0"/>
              </a:rPr>
              <a:t>Structural Adhesives </a:t>
            </a:r>
            <a:r>
              <a:rPr lang="en-US" sz="2400" dirty="0">
                <a:latin typeface="+mn-lt"/>
                <a:cs typeface="Arial" charset="0"/>
              </a:rPr>
              <a:t>are defined as adhesives which can support  a structural load when fully cured</a:t>
            </a:r>
            <a:r>
              <a:rPr lang="en-US" sz="2400" b="1" dirty="0">
                <a:latin typeface="+mn-lt"/>
                <a:cs typeface="Arial" charset="0"/>
              </a:rPr>
              <a:t>.  </a:t>
            </a:r>
          </a:p>
          <a:p>
            <a:pPr>
              <a:buFont typeface="Arial" charset="0"/>
              <a:buNone/>
              <a:defRPr/>
            </a:pPr>
            <a:endParaRPr lang="en-US" sz="2400" dirty="0">
              <a:latin typeface="+mn-lt"/>
              <a:cs typeface="Arial" charset="0"/>
            </a:endParaRPr>
          </a:p>
          <a:p>
            <a:pPr>
              <a:buFont typeface="Arial" charset="0"/>
              <a:buNone/>
              <a:defRPr/>
            </a:pPr>
            <a:r>
              <a:rPr lang="en-US" sz="2400" dirty="0">
                <a:latin typeface="+mn-lt"/>
                <a:cs typeface="Arial" charset="0"/>
              </a:rPr>
              <a:t>They also provide:</a:t>
            </a:r>
          </a:p>
          <a:p>
            <a:pPr marL="800100" lvl="1" indent="-342900">
              <a:buFont typeface="Arial" panose="020B0604020202020204" pitchFamily="34" charset="0"/>
              <a:buChar char="•"/>
              <a:defRPr/>
            </a:pPr>
            <a:r>
              <a:rPr lang="en-US" sz="2400" dirty="0">
                <a:latin typeface="+mn-lt"/>
                <a:cs typeface="Arial" charset="0"/>
              </a:rPr>
              <a:t>impact and vibration resistance</a:t>
            </a:r>
          </a:p>
          <a:p>
            <a:pPr marL="800100" lvl="1" indent="-342900">
              <a:buFont typeface="Arial" panose="020B0604020202020204" pitchFamily="34" charset="0"/>
              <a:buChar char="•"/>
              <a:defRPr/>
            </a:pPr>
            <a:r>
              <a:rPr lang="en-US" sz="2400" dirty="0">
                <a:latin typeface="+mn-lt"/>
                <a:cs typeface="Arial" charset="0"/>
              </a:rPr>
              <a:t>high upper temperature limits</a:t>
            </a:r>
          </a:p>
          <a:p>
            <a:pPr marL="800100" lvl="1" indent="-342900">
              <a:buFont typeface="Arial" panose="020B0604020202020204" pitchFamily="34" charset="0"/>
              <a:buChar char="•"/>
              <a:defRPr/>
            </a:pPr>
            <a:r>
              <a:rPr lang="en-US" sz="2400" dirty="0">
                <a:latin typeface="+mn-lt"/>
                <a:cs typeface="Arial" charset="0"/>
              </a:rPr>
              <a:t>durable bonds in harsh environments</a:t>
            </a:r>
          </a:p>
        </p:txBody>
      </p:sp>
      <p:sp>
        <p:nvSpPr>
          <p:cNvPr id="3" name="TextBox 11"/>
          <p:cNvSpPr txBox="1">
            <a:spLocks noChangeArrowheads="1"/>
          </p:cNvSpPr>
          <p:nvPr/>
        </p:nvSpPr>
        <p:spPr bwMode="auto">
          <a:xfrm>
            <a:off x="0" y="685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Description</a:t>
            </a:r>
          </a:p>
        </p:txBody>
      </p:sp>
      <p:sp>
        <p:nvSpPr>
          <p:cNvPr id="4"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Structural Adhesives</a:t>
            </a:r>
          </a:p>
        </p:txBody>
      </p:sp>
    </p:spTree>
    <p:extLst>
      <p:ext uri="{BB962C8B-B14F-4D97-AF65-F5344CB8AC3E}">
        <p14:creationId xmlns:p14="http://schemas.microsoft.com/office/powerpoint/2010/main" val="35976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69243869"/>
              </p:ext>
            </p:extLst>
          </p:nvPr>
        </p:nvGraphicFramePr>
        <p:xfrm>
          <a:off x="0" y="558800"/>
          <a:ext cx="9144000" cy="5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0" y="6350000"/>
          <a:ext cx="9144000" cy="50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Slide Number Placeholder 12"/>
          <p:cNvSpPr>
            <a:spLocks noGrp="1"/>
          </p:cNvSpPr>
          <p:nvPr>
            <p:ph type="sldNum" sz="quarter" idx="12"/>
          </p:nvPr>
        </p:nvSpPr>
        <p:spPr/>
        <p:txBody>
          <a:bodyPr/>
          <a:lstStyle/>
          <a:p>
            <a:pPr>
              <a:defRPr/>
            </a:pPr>
            <a:fld id="{42D8E2B1-A14D-4848-8AE5-8F6FFE10B972}" type="slidenum">
              <a:rPr lang="en-US" smtClean="0"/>
              <a:pPr>
                <a:defRPr/>
              </a:pPr>
              <a:t>13</a:t>
            </a:fld>
            <a:endParaRPr lang="en-US" dirty="0"/>
          </a:p>
        </p:txBody>
      </p:sp>
      <p:sp>
        <p:nvSpPr>
          <p:cNvPr id="60"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Permabond Structural Adhesives</a:t>
            </a:r>
          </a:p>
        </p:txBody>
      </p:sp>
      <p:pic>
        <p:nvPicPr>
          <p:cNvPr id="6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732" y="4191000"/>
            <a:ext cx="592868"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4191000"/>
            <a:ext cx="446766"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7803" y="4191000"/>
            <a:ext cx="617106"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4400" y="3810000"/>
            <a:ext cx="128091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76825" y="6315515"/>
            <a:ext cx="6381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7000" y="3825240"/>
            <a:ext cx="947088"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60370" y="3870960"/>
            <a:ext cx="1468750"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02899" y="4476750"/>
            <a:ext cx="53217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91100" y="5943600"/>
            <a:ext cx="8763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0" name="Table 69"/>
          <p:cNvGraphicFramePr>
            <a:graphicFrameLocks noGrp="1"/>
          </p:cNvGraphicFramePr>
          <p:nvPr>
            <p:extLst>
              <p:ext uri="{D42A27DB-BD31-4B8C-83A1-F6EECF244321}">
                <p14:modId xmlns:p14="http://schemas.microsoft.com/office/powerpoint/2010/main" val="431776678"/>
              </p:ext>
            </p:extLst>
          </p:nvPr>
        </p:nvGraphicFramePr>
        <p:xfrm>
          <a:off x="7696200" y="914400"/>
          <a:ext cx="1371600" cy="27432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71600">
                  <a:extLst>
                    <a:ext uri="{9D8B030D-6E8A-4147-A177-3AD203B41FA5}">
                      <a16:colId xmlns:a16="http://schemas.microsoft.com/office/drawing/2014/main" val="20000"/>
                    </a:ext>
                  </a:extLst>
                </a:gridCol>
              </a:tblGrid>
              <a:tr h="914400">
                <a:tc>
                  <a:txBody>
                    <a:bodyPr/>
                    <a:lstStyle/>
                    <a:p>
                      <a:pPr algn="ctr"/>
                      <a:r>
                        <a:rPr lang="en-US" baseline="0" dirty="0"/>
                        <a:t>Acrylic</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External Mix</a:t>
                      </a:r>
                    </a:p>
                  </a:txBody>
                  <a:tcPr>
                    <a:solidFill>
                      <a:schemeClr val="tx2"/>
                    </a:solidFill>
                  </a:tcPr>
                </a:tc>
                <a:extLst>
                  <a:ext uri="{0D108BD9-81ED-4DB2-BD59-A6C34878D82A}">
                    <a16:rowId xmlns:a16="http://schemas.microsoft.com/office/drawing/2014/main" val="10000"/>
                  </a:ext>
                </a:extLst>
              </a:tr>
              <a:tr h="1828800">
                <a:tc>
                  <a:txBody>
                    <a:bodyPr/>
                    <a:lstStyle/>
                    <a:p>
                      <a:r>
                        <a:rPr lang="en-US" sz="1800" dirty="0"/>
                        <a:t>The two parts fall into each other during dispensing.</a:t>
                      </a:r>
                    </a:p>
                  </a:txBody>
                  <a:tcPr>
                    <a:noFill/>
                  </a:tcPr>
                </a:tc>
                <a:extLst>
                  <a:ext uri="{0D108BD9-81ED-4DB2-BD59-A6C34878D82A}">
                    <a16:rowId xmlns:a16="http://schemas.microsoft.com/office/drawing/2014/main" val="10001"/>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2820474975"/>
              </p:ext>
            </p:extLst>
          </p:nvPr>
        </p:nvGraphicFramePr>
        <p:xfrm>
          <a:off x="6172200" y="914400"/>
          <a:ext cx="1371600" cy="27432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71600">
                  <a:extLst>
                    <a:ext uri="{9D8B030D-6E8A-4147-A177-3AD203B41FA5}">
                      <a16:colId xmlns:a16="http://schemas.microsoft.com/office/drawing/2014/main" val="20000"/>
                    </a:ext>
                  </a:extLst>
                </a:gridCol>
              </a:tblGrid>
              <a:tr h="365759">
                <a:tc>
                  <a:txBody>
                    <a:bodyPr/>
                    <a:lstStyle/>
                    <a:p>
                      <a:pPr algn="ctr"/>
                      <a:r>
                        <a:rPr lang="en-US" baseline="0" dirty="0"/>
                        <a:t>Acrylic</a:t>
                      </a:r>
                    </a:p>
                    <a:p>
                      <a:pPr algn="ctr"/>
                      <a:r>
                        <a:rPr lang="en-US" baseline="0" dirty="0"/>
                        <a:t>Bead on Bead</a:t>
                      </a:r>
                    </a:p>
                  </a:txBody>
                  <a:tcPr>
                    <a:solidFill>
                      <a:schemeClr val="tx2"/>
                    </a:solidFill>
                  </a:tcPr>
                </a:tc>
                <a:extLst>
                  <a:ext uri="{0D108BD9-81ED-4DB2-BD59-A6C34878D82A}">
                    <a16:rowId xmlns:a16="http://schemas.microsoft.com/office/drawing/2014/main" val="10000"/>
                  </a:ext>
                </a:extLst>
              </a:tr>
              <a:tr h="1828800">
                <a:tc>
                  <a:txBody>
                    <a:bodyPr/>
                    <a:lstStyle/>
                    <a:p>
                      <a:r>
                        <a:rPr lang="en-US" sz="1800" dirty="0"/>
                        <a:t>1 Part</a:t>
                      </a:r>
                      <a:r>
                        <a:rPr lang="en-US" sz="1800" baseline="0" dirty="0"/>
                        <a:t> is dispensed on top of the other part.</a:t>
                      </a:r>
                      <a:endParaRPr lang="en-US" sz="1800" dirty="0"/>
                    </a:p>
                  </a:txBody>
                  <a:tcPr>
                    <a:noFill/>
                  </a:tcPr>
                </a:tc>
                <a:extLst>
                  <a:ext uri="{0D108BD9-81ED-4DB2-BD59-A6C34878D82A}">
                    <a16:rowId xmlns:a16="http://schemas.microsoft.com/office/drawing/2014/main" val="10001"/>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2316688023"/>
              </p:ext>
            </p:extLst>
          </p:nvPr>
        </p:nvGraphicFramePr>
        <p:xfrm>
          <a:off x="4648200" y="914400"/>
          <a:ext cx="1371600" cy="27432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71600">
                  <a:extLst>
                    <a:ext uri="{9D8B030D-6E8A-4147-A177-3AD203B41FA5}">
                      <a16:colId xmlns:a16="http://schemas.microsoft.com/office/drawing/2014/main" val="20000"/>
                    </a:ext>
                  </a:extLst>
                </a:gridCol>
              </a:tblGrid>
              <a:tr h="914400">
                <a:tc>
                  <a:txBody>
                    <a:bodyPr/>
                    <a:lstStyle/>
                    <a:p>
                      <a:pPr algn="ctr"/>
                      <a:r>
                        <a:rPr lang="en-US" baseline="0" dirty="0"/>
                        <a:t>Acrylic</a:t>
                      </a:r>
                    </a:p>
                    <a:p>
                      <a:pPr algn="ctr"/>
                      <a:r>
                        <a:rPr lang="en-US" baseline="0" dirty="0"/>
                        <a:t>Surface Activated</a:t>
                      </a:r>
                    </a:p>
                  </a:txBody>
                  <a:tcPr>
                    <a:solidFill>
                      <a:schemeClr val="tx2"/>
                    </a:solidFill>
                  </a:tcPr>
                </a:tc>
                <a:extLst>
                  <a:ext uri="{0D108BD9-81ED-4DB2-BD59-A6C34878D82A}">
                    <a16:rowId xmlns:a16="http://schemas.microsoft.com/office/drawing/2014/main" val="10000"/>
                  </a:ext>
                </a:extLst>
              </a:tr>
              <a:tr h="1828800">
                <a:tc>
                  <a:txBody>
                    <a:bodyPr/>
                    <a:lstStyle/>
                    <a:p>
                      <a:r>
                        <a:rPr lang="en-US" sz="1800" dirty="0"/>
                        <a:t>Initiator</a:t>
                      </a:r>
                      <a:r>
                        <a:rPr lang="en-US" sz="1800" baseline="0" dirty="0"/>
                        <a:t> to one surface  - Resin to the other surface.  </a:t>
                      </a:r>
                      <a:endParaRPr lang="en-US" sz="1800" dirty="0"/>
                    </a:p>
                  </a:txBody>
                  <a:tcPr>
                    <a:noFill/>
                  </a:tcPr>
                </a:tc>
                <a:extLst>
                  <a:ext uri="{0D108BD9-81ED-4DB2-BD59-A6C34878D82A}">
                    <a16:rowId xmlns:a16="http://schemas.microsoft.com/office/drawing/2014/main" val="10001"/>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3383794562"/>
              </p:ext>
            </p:extLst>
          </p:nvPr>
        </p:nvGraphicFramePr>
        <p:xfrm>
          <a:off x="3124200" y="914400"/>
          <a:ext cx="1371600" cy="27432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71600">
                  <a:extLst>
                    <a:ext uri="{9D8B030D-6E8A-4147-A177-3AD203B41FA5}">
                      <a16:colId xmlns:a16="http://schemas.microsoft.com/office/drawing/2014/main" val="20000"/>
                    </a:ext>
                  </a:extLst>
                </a:gridCol>
              </a:tblGrid>
              <a:tr h="914400">
                <a:tc>
                  <a:txBody>
                    <a:bodyPr/>
                    <a:lstStyle/>
                    <a:p>
                      <a:pPr algn="ctr"/>
                      <a:r>
                        <a:rPr lang="en-US" baseline="0" dirty="0"/>
                        <a:t>MMA</a:t>
                      </a:r>
                    </a:p>
                    <a:p>
                      <a:pPr algn="ctr"/>
                      <a:r>
                        <a:rPr lang="en-US" baseline="0" dirty="0"/>
                        <a:t>2-Part</a:t>
                      </a:r>
                    </a:p>
                    <a:p>
                      <a:pPr algn="ctr"/>
                      <a:endParaRPr lang="en-US" baseline="0" dirty="0"/>
                    </a:p>
                  </a:txBody>
                  <a:tcPr>
                    <a:solidFill>
                      <a:schemeClr val="tx2"/>
                    </a:solidFill>
                  </a:tcPr>
                </a:tc>
                <a:extLst>
                  <a:ext uri="{0D108BD9-81ED-4DB2-BD59-A6C34878D82A}">
                    <a16:rowId xmlns:a16="http://schemas.microsoft.com/office/drawing/2014/main" val="10000"/>
                  </a:ext>
                </a:extLst>
              </a:tr>
              <a:tr h="182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Cure by mixing resin and hardener in correct ratio</a:t>
                      </a:r>
                    </a:p>
                    <a:p>
                      <a:endParaRPr lang="en-US" sz="1800" dirty="0"/>
                    </a:p>
                  </a:txBody>
                  <a:tcPr>
                    <a:noFill/>
                  </a:tcPr>
                </a:tc>
                <a:extLst>
                  <a:ext uri="{0D108BD9-81ED-4DB2-BD59-A6C34878D82A}">
                    <a16:rowId xmlns:a16="http://schemas.microsoft.com/office/drawing/2014/main" val="10001"/>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698145126"/>
              </p:ext>
            </p:extLst>
          </p:nvPr>
        </p:nvGraphicFramePr>
        <p:xfrm>
          <a:off x="1600200" y="914400"/>
          <a:ext cx="1371600" cy="27432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71600">
                  <a:extLst>
                    <a:ext uri="{9D8B030D-6E8A-4147-A177-3AD203B41FA5}">
                      <a16:colId xmlns:a16="http://schemas.microsoft.com/office/drawing/2014/main" val="20000"/>
                    </a:ext>
                  </a:extLst>
                </a:gridCol>
              </a:tblGrid>
              <a:tr h="365759">
                <a:tc>
                  <a:txBody>
                    <a:bodyPr/>
                    <a:lstStyle/>
                    <a:p>
                      <a:pPr algn="ctr"/>
                      <a:r>
                        <a:rPr lang="en-US" baseline="0" dirty="0"/>
                        <a:t>Epoxy</a:t>
                      </a:r>
                    </a:p>
                    <a:p>
                      <a:pPr algn="ctr"/>
                      <a:r>
                        <a:rPr lang="en-US" baseline="0" dirty="0"/>
                        <a:t>2-Part</a:t>
                      </a:r>
                    </a:p>
                    <a:p>
                      <a:pPr algn="ctr"/>
                      <a:endParaRPr lang="en-US" baseline="0" dirty="0"/>
                    </a:p>
                  </a:txBody>
                  <a:tcPr>
                    <a:solidFill>
                      <a:schemeClr val="tx2"/>
                    </a:solidFill>
                  </a:tcPr>
                </a:tc>
                <a:extLst>
                  <a:ext uri="{0D108BD9-81ED-4DB2-BD59-A6C34878D82A}">
                    <a16:rowId xmlns:a16="http://schemas.microsoft.com/office/drawing/2014/main" val="10000"/>
                  </a:ext>
                </a:extLst>
              </a:tr>
              <a:tr h="182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Cure by mixing resin and hardener in correct ratio</a:t>
                      </a:r>
                    </a:p>
                    <a:p>
                      <a:endParaRPr lang="en-US" sz="1800" dirty="0"/>
                    </a:p>
                  </a:txBody>
                  <a:tcPr>
                    <a:noFill/>
                  </a:tcPr>
                </a:tc>
                <a:extLst>
                  <a:ext uri="{0D108BD9-81ED-4DB2-BD59-A6C34878D82A}">
                    <a16:rowId xmlns:a16="http://schemas.microsoft.com/office/drawing/2014/main" val="10001"/>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3515641292"/>
              </p:ext>
            </p:extLst>
          </p:nvPr>
        </p:nvGraphicFramePr>
        <p:xfrm>
          <a:off x="76200" y="914400"/>
          <a:ext cx="1371600" cy="27432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71600">
                  <a:extLst>
                    <a:ext uri="{9D8B030D-6E8A-4147-A177-3AD203B41FA5}">
                      <a16:colId xmlns:a16="http://schemas.microsoft.com/office/drawing/2014/main" val="20000"/>
                    </a:ext>
                  </a:extLst>
                </a:gridCol>
              </a:tblGrid>
              <a:tr h="365759">
                <a:tc>
                  <a:txBody>
                    <a:bodyPr/>
                    <a:lstStyle/>
                    <a:p>
                      <a:pPr algn="ctr"/>
                      <a:r>
                        <a:rPr lang="en-US" baseline="0" dirty="0"/>
                        <a:t>Epoxy</a:t>
                      </a:r>
                    </a:p>
                    <a:p>
                      <a:pPr algn="ctr"/>
                      <a:r>
                        <a:rPr lang="en-US" baseline="0" dirty="0"/>
                        <a:t>1-Part</a:t>
                      </a:r>
                    </a:p>
                    <a:p>
                      <a:pPr algn="ctr"/>
                      <a:endParaRPr lang="en-US" baseline="0" dirty="0"/>
                    </a:p>
                  </a:txBody>
                  <a:tcPr>
                    <a:solidFill>
                      <a:schemeClr val="tx2"/>
                    </a:solidFill>
                  </a:tcPr>
                </a:tc>
                <a:extLst>
                  <a:ext uri="{0D108BD9-81ED-4DB2-BD59-A6C34878D82A}">
                    <a16:rowId xmlns:a16="http://schemas.microsoft.com/office/drawing/2014/main" val="10000"/>
                  </a:ext>
                </a:extLst>
              </a:tr>
              <a:tr h="182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Cure</a:t>
                      </a:r>
                      <a:r>
                        <a:rPr lang="en-AU" baseline="0" dirty="0"/>
                        <a:t> with heat </a:t>
                      </a:r>
                      <a:r>
                        <a:rPr lang="en-AU" dirty="0"/>
                        <a:t>in an oven or by infra-red heat</a:t>
                      </a:r>
                    </a:p>
                    <a:p>
                      <a:endParaRPr lang="en-US" sz="1800" dirty="0"/>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1057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fill="hold"/>
                                        <p:tgtEl>
                                          <p:spTgt spid="62"/>
                                        </p:tgtEl>
                                        <p:attrNameLst>
                                          <p:attrName>ppt_x</p:attrName>
                                        </p:attrNameLst>
                                      </p:cBhvr>
                                      <p:tavLst>
                                        <p:tav tm="0">
                                          <p:val>
                                            <p:strVal val="#ppt_x"/>
                                          </p:val>
                                        </p:tav>
                                        <p:tav tm="100000">
                                          <p:val>
                                            <p:strVal val="#ppt_x"/>
                                          </p:val>
                                        </p:tav>
                                      </p:tavLst>
                                    </p:anim>
                                    <p:anim calcmode="lin" valueType="num">
                                      <p:cBhvr additive="base">
                                        <p:cTn id="1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ppt_x"/>
                                          </p:val>
                                        </p:tav>
                                        <p:tav tm="100000">
                                          <p:val>
                                            <p:strVal val="#ppt_x"/>
                                          </p:val>
                                        </p:tav>
                                      </p:tavLst>
                                    </p:anim>
                                    <p:anim calcmode="lin" valueType="num">
                                      <p:cBhvr additive="base">
                                        <p:cTn id="2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ppt_x"/>
                                          </p:val>
                                        </p:tav>
                                        <p:tav tm="100000">
                                          <p:val>
                                            <p:strVal val="#ppt_x"/>
                                          </p:val>
                                        </p:tav>
                                      </p:tavLst>
                                    </p:anim>
                                    <p:anim calcmode="lin" valueType="num">
                                      <p:cBhvr additive="base">
                                        <p:cTn id="32" dur="500" fill="hold"/>
                                        <p:tgtEl>
                                          <p:spTgt spid="7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ppt_x"/>
                                          </p:val>
                                        </p:tav>
                                        <p:tav tm="100000">
                                          <p:val>
                                            <p:strVal val="#ppt_x"/>
                                          </p:val>
                                        </p:tav>
                                      </p:tavLst>
                                    </p:anim>
                                    <p:anim calcmode="lin" valueType="num">
                                      <p:cBhvr additive="base">
                                        <p:cTn id="3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 calcmode="lin" valueType="num">
                                      <p:cBhvr additive="base">
                                        <p:cTn id="49" dur="500" fill="hold"/>
                                        <p:tgtEl>
                                          <p:spTgt spid="64"/>
                                        </p:tgtEl>
                                        <p:attrNameLst>
                                          <p:attrName>ppt_x</p:attrName>
                                        </p:attrNameLst>
                                      </p:cBhvr>
                                      <p:tavLst>
                                        <p:tav tm="0">
                                          <p:val>
                                            <p:strVal val="#ppt_x"/>
                                          </p:val>
                                        </p:tav>
                                        <p:tav tm="100000">
                                          <p:val>
                                            <p:strVal val="#ppt_x"/>
                                          </p:val>
                                        </p:tav>
                                      </p:tavLst>
                                    </p:anim>
                                    <p:anim calcmode="lin" valueType="num">
                                      <p:cBhvr additive="base">
                                        <p:cTn id="5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fill="hold"/>
                                        <p:tgtEl>
                                          <p:spTgt spid="68"/>
                                        </p:tgtEl>
                                        <p:attrNameLst>
                                          <p:attrName>ppt_x</p:attrName>
                                        </p:attrNameLst>
                                      </p:cBhvr>
                                      <p:tavLst>
                                        <p:tav tm="0">
                                          <p:val>
                                            <p:strVal val="#ppt_x"/>
                                          </p:val>
                                        </p:tav>
                                        <p:tav tm="100000">
                                          <p:val>
                                            <p:strVal val="#ppt_x"/>
                                          </p:val>
                                        </p:tav>
                                      </p:tavLst>
                                    </p:anim>
                                    <p:anim calcmode="lin" valueType="num">
                                      <p:cBhvr additive="base">
                                        <p:cTn id="56" dur="500" fill="hold"/>
                                        <p:tgtEl>
                                          <p:spTgt spid="6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500" fill="hold"/>
                                        <p:tgtEl>
                                          <p:spTgt spid="69"/>
                                        </p:tgtEl>
                                        <p:attrNameLst>
                                          <p:attrName>ppt_x</p:attrName>
                                        </p:attrNameLst>
                                      </p:cBhvr>
                                      <p:tavLst>
                                        <p:tav tm="0">
                                          <p:val>
                                            <p:strVal val="#ppt_x"/>
                                          </p:val>
                                        </p:tav>
                                        <p:tav tm="100000">
                                          <p:val>
                                            <p:strVal val="#ppt_x"/>
                                          </p:val>
                                        </p:tav>
                                      </p:tavLst>
                                    </p:anim>
                                    <p:anim calcmode="lin" valueType="num">
                                      <p:cBhvr additive="base">
                                        <p:cTn id="6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additive="base">
                                        <p:cTn id="65" dur="500" fill="hold"/>
                                        <p:tgtEl>
                                          <p:spTgt spid="65"/>
                                        </p:tgtEl>
                                        <p:attrNameLst>
                                          <p:attrName>ppt_x</p:attrName>
                                        </p:attrNameLst>
                                      </p:cBhvr>
                                      <p:tavLst>
                                        <p:tav tm="0">
                                          <p:val>
                                            <p:strVal val="#ppt_x"/>
                                          </p:val>
                                        </p:tav>
                                        <p:tav tm="100000">
                                          <p:val>
                                            <p:strVal val="#ppt_x"/>
                                          </p:val>
                                        </p:tav>
                                      </p:tavLst>
                                    </p:anim>
                                    <p:anim calcmode="lin" valueType="num">
                                      <p:cBhvr additive="base">
                                        <p:cTn id="6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500" fill="hold"/>
                                        <p:tgtEl>
                                          <p:spTgt spid="71"/>
                                        </p:tgtEl>
                                        <p:attrNameLst>
                                          <p:attrName>ppt_x</p:attrName>
                                        </p:attrNameLst>
                                      </p:cBhvr>
                                      <p:tavLst>
                                        <p:tav tm="0">
                                          <p:val>
                                            <p:strVal val="#ppt_x"/>
                                          </p:val>
                                        </p:tav>
                                        <p:tav tm="100000">
                                          <p:val>
                                            <p:strVal val="#ppt_x"/>
                                          </p:val>
                                        </p:tav>
                                      </p:tavLst>
                                    </p:anim>
                                    <p:anim calcmode="lin" valueType="num">
                                      <p:cBhvr additive="base">
                                        <p:cTn id="72" dur="500" fill="hold"/>
                                        <p:tgtEl>
                                          <p:spTgt spid="71"/>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6"/>
                                        </p:tgtEl>
                                        <p:attrNameLst>
                                          <p:attrName>style.visibility</p:attrName>
                                        </p:attrNameLst>
                                      </p:cBhvr>
                                      <p:to>
                                        <p:strVal val="visible"/>
                                      </p:to>
                                    </p:set>
                                    <p:anim calcmode="lin" valueType="num">
                                      <p:cBhvr additive="base">
                                        <p:cTn id="77" dur="500" fill="hold"/>
                                        <p:tgtEl>
                                          <p:spTgt spid="66"/>
                                        </p:tgtEl>
                                        <p:attrNameLst>
                                          <p:attrName>ppt_x</p:attrName>
                                        </p:attrNameLst>
                                      </p:cBhvr>
                                      <p:tavLst>
                                        <p:tav tm="0">
                                          <p:val>
                                            <p:strVal val="#ppt_x"/>
                                          </p:val>
                                        </p:tav>
                                        <p:tav tm="100000">
                                          <p:val>
                                            <p:strVal val="#ppt_x"/>
                                          </p:val>
                                        </p:tav>
                                      </p:tavLst>
                                    </p:anim>
                                    <p:anim calcmode="lin" valueType="num">
                                      <p:cBhvr additive="base">
                                        <p:cTn id="7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nodeType="clickEffect">
                                  <p:stCondLst>
                                    <p:cond delay="0"/>
                                  </p:stCondLst>
                                  <p:childTnLst>
                                    <p:set>
                                      <p:cBhvr>
                                        <p:cTn id="82" dur="1" fill="hold">
                                          <p:stCondLst>
                                            <p:cond delay="0"/>
                                          </p:stCondLst>
                                        </p:cTn>
                                        <p:tgtEl>
                                          <p:spTgt spid="70"/>
                                        </p:tgtEl>
                                        <p:attrNameLst>
                                          <p:attrName>style.visibility</p:attrName>
                                        </p:attrNameLst>
                                      </p:cBhvr>
                                      <p:to>
                                        <p:strVal val="visible"/>
                                      </p:to>
                                    </p:set>
                                    <p:anim calcmode="lin" valueType="num">
                                      <p:cBhvr additive="base">
                                        <p:cTn id="83" dur="500" fill="hold"/>
                                        <p:tgtEl>
                                          <p:spTgt spid="70"/>
                                        </p:tgtEl>
                                        <p:attrNameLst>
                                          <p:attrName>ppt_x</p:attrName>
                                        </p:attrNameLst>
                                      </p:cBhvr>
                                      <p:tavLst>
                                        <p:tav tm="0">
                                          <p:val>
                                            <p:strVal val="#ppt_x"/>
                                          </p:val>
                                        </p:tav>
                                        <p:tav tm="100000">
                                          <p:val>
                                            <p:strVal val="#ppt_x"/>
                                          </p:val>
                                        </p:tav>
                                      </p:tavLst>
                                    </p:anim>
                                    <p:anim calcmode="lin" valueType="num">
                                      <p:cBhvr additive="base">
                                        <p:cTn id="84"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additive="base">
                                        <p:cTn id="89" dur="500" fill="hold"/>
                                        <p:tgtEl>
                                          <p:spTgt spid="67"/>
                                        </p:tgtEl>
                                        <p:attrNameLst>
                                          <p:attrName>ppt_x</p:attrName>
                                        </p:attrNameLst>
                                      </p:cBhvr>
                                      <p:tavLst>
                                        <p:tav tm="0">
                                          <p:val>
                                            <p:strVal val="#ppt_x"/>
                                          </p:val>
                                        </p:tav>
                                        <p:tav tm="100000">
                                          <p:val>
                                            <p:strVal val="#ppt_x"/>
                                          </p:val>
                                        </p:tav>
                                      </p:tavLst>
                                    </p:anim>
                                    <p:anim calcmode="lin" valueType="num">
                                      <p:cBhvr additive="base">
                                        <p:cTn id="9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a:spLocks noChangeArrowheads="1"/>
          </p:cNvSpPr>
          <p:nvPr/>
        </p:nvSpPr>
        <p:spPr bwMode="auto">
          <a:xfrm>
            <a:off x="0" y="91001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Description</a:t>
            </a:r>
          </a:p>
        </p:txBody>
      </p:sp>
      <p:sp>
        <p:nvSpPr>
          <p:cNvPr id="4"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Epoxies</a:t>
            </a:r>
          </a:p>
        </p:txBody>
      </p:sp>
      <p:sp>
        <p:nvSpPr>
          <p:cNvPr id="5" name="TextBox 12"/>
          <p:cNvSpPr txBox="1">
            <a:spLocks noChangeArrowheads="1"/>
          </p:cNvSpPr>
          <p:nvPr/>
        </p:nvSpPr>
        <p:spPr bwMode="auto">
          <a:xfrm>
            <a:off x="457200" y="1905000"/>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dirty="0"/>
              <a:t>Permabond epoxies provide structural bonds in a wide variety of applications.  One and Two component epoxies are available.</a:t>
            </a:r>
          </a:p>
        </p:txBody>
      </p:sp>
    </p:spTree>
    <p:extLst>
      <p:ext uri="{BB962C8B-B14F-4D97-AF65-F5344CB8AC3E}">
        <p14:creationId xmlns:p14="http://schemas.microsoft.com/office/powerpoint/2010/main" val="110338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4572000" y="1132462"/>
            <a:ext cx="4572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b="1" u="sng" dirty="0"/>
              <a:t>Two Part Epoxies - ET</a:t>
            </a:r>
          </a:p>
          <a:p>
            <a:pPr eaLnBrk="1" hangingPunct="1"/>
            <a:r>
              <a:rPr lang="en-GB" altLang="en-US" dirty="0"/>
              <a:t>Extremely Versatile</a:t>
            </a:r>
            <a:endParaRPr lang="en-US" altLang="en-US" dirty="0"/>
          </a:p>
          <a:p>
            <a:pPr eaLnBrk="1" hangingPunct="1"/>
            <a:r>
              <a:rPr lang="en-GB" altLang="en-US" dirty="0"/>
              <a:t>Cure Speed</a:t>
            </a:r>
            <a:endParaRPr lang="en-US" altLang="en-US" dirty="0"/>
          </a:p>
          <a:p>
            <a:pPr eaLnBrk="1" hangingPunct="1"/>
            <a:r>
              <a:rPr lang="en-GB" altLang="en-US" dirty="0"/>
              <a:t>Gap Fill</a:t>
            </a:r>
            <a:endParaRPr lang="en-US" altLang="en-US" dirty="0"/>
          </a:p>
          <a:p>
            <a:pPr eaLnBrk="1" hangingPunct="1"/>
            <a:r>
              <a:rPr lang="en-GB" altLang="en-US" dirty="0"/>
              <a:t>Temperature &amp; Chemical Resistance </a:t>
            </a:r>
            <a:endParaRPr lang="en-US" altLang="en-US" dirty="0"/>
          </a:p>
          <a:p>
            <a:pPr eaLnBrk="1" hangingPunct="1"/>
            <a:r>
              <a:rPr lang="en-GB" altLang="en-US" dirty="0"/>
              <a:t>Bond a Wide Variety of Surfaces</a:t>
            </a:r>
            <a:endParaRPr lang="en-US" altLang="en-US" dirty="0"/>
          </a:p>
          <a:p>
            <a:pPr eaLnBrk="1" hangingPunct="1"/>
            <a:r>
              <a:rPr lang="en-GB" altLang="en-US" dirty="0"/>
              <a:t>Good Impact Resistance</a:t>
            </a:r>
          </a:p>
          <a:p>
            <a:pPr eaLnBrk="1" hangingPunct="1"/>
            <a:r>
              <a:rPr lang="es-PR" altLang="en-US" dirty="0" err="1"/>
              <a:t>Products</a:t>
            </a:r>
            <a:r>
              <a:rPr lang="es-PR" altLang="en-US" dirty="0"/>
              <a:t> </a:t>
            </a:r>
            <a:r>
              <a:rPr lang="es-PR" altLang="en-US" dirty="0" err="1"/>
              <a:t>available</a:t>
            </a:r>
            <a:r>
              <a:rPr lang="es-PR" altLang="en-US" dirty="0"/>
              <a:t> </a:t>
            </a:r>
            <a:r>
              <a:rPr lang="es-PR" altLang="en-US" dirty="0" err="1"/>
              <a:t>which</a:t>
            </a:r>
            <a:r>
              <a:rPr lang="es-PR" altLang="en-US" dirty="0"/>
              <a:t> are </a:t>
            </a:r>
          </a:p>
          <a:p>
            <a:pPr eaLnBrk="1" hangingPunct="1"/>
            <a:r>
              <a:rPr lang="es-PR" altLang="en-US" dirty="0" err="1"/>
              <a:t>manufactured</a:t>
            </a:r>
            <a:r>
              <a:rPr lang="es-PR" altLang="en-US" dirty="0"/>
              <a:t> in </a:t>
            </a:r>
            <a:r>
              <a:rPr lang="es-PR" altLang="en-US" dirty="0" err="1"/>
              <a:t>compliance</a:t>
            </a:r>
            <a:r>
              <a:rPr lang="es-PR" altLang="en-US" dirty="0"/>
              <a:t> </a:t>
            </a:r>
            <a:r>
              <a:rPr lang="es-PR" altLang="en-US" dirty="0" err="1"/>
              <a:t>with</a:t>
            </a:r>
            <a:r>
              <a:rPr lang="es-PR" altLang="en-US" dirty="0"/>
              <a:t> </a:t>
            </a:r>
          </a:p>
          <a:p>
            <a:pPr eaLnBrk="1" hangingPunct="1"/>
            <a:r>
              <a:rPr lang="es-PR" altLang="en-US" dirty="0"/>
              <a:t>FDA 175.105 </a:t>
            </a:r>
            <a:r>
              <a:rPr lang="es-PR" altLang="en-US" dirty="0" err="1"/>
              <a:t>for</a:t>
            </a:r>
            <a:r>
              <a:rPr lang="es-PR" altLang="en-US" dirty="0"/>
              <a:t> </a:t>
            </a:r>
            <a:r>
              <a:rPr lang="es-PR" altLang="en-US" dirty="0" err="1"/>
              <a:t>food</a:t>
            </a:r>
            <a:r>
              <a:rPr lang="es-PR" altLang="en-US" dirty="0"/>
              <a:t> </a:t>
            </a:r>
          </a:p>
          <a:p>
            <a:pPr eaLnBrk="1" hangingPunct="1"/>
            <a:r>
              <a:rPr lang="es-PR" altLang="en-US" dirty="0" err="1"/>
              <a:t>contact</a:t>
            </a:r>
            <a:r>
              <a:rPr lang="es-PR" altLang="en-US" dirty="0"/>
              <a:t> </a:t>
            </a:r>
            <a:r>
              <a:rPr lang="es-PR" altLang="en-US" dirty="0" err="1"/>
              <a:t>applications</a:t>
            </a:r>
            <a:endParaRPr lang="es-PR" altLang="en-US" dirty="0"/>
          </a:p>
          <a:p>
            <a:pPr eaLnBrk="1" hangingPunct="1"/>
            <a:endParaRPr lang="en-US" altLang="en-US" dirty="0"/>
          </a:p>
        </p:txBody>
      </p:sp>
      <p:sp>
        <p:nvSpPr>
          <p:cNvPr id="3" name="Rectangle 9"/>
          <p:cNvSpPr>
            <a:spLocks noChangeArrowheads="1"/>
          </p:cNvSpPr>
          <p:nvPr/>
        </p:nvSpPr>
        <p:spPr bwMode="auto">
          <a:xfrm>
            <a:off x="171450" y="1132462"/>
            <a:ext cx="4419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GB" altLang="en-US" b="1" u="sng" dirty="0"/>
              <a:t>Single Part Epoxies – ES</a:t>
            </a:r>
          </a:p>
          <a:p>
            <a:pPr eaLnBrk="1" hangingPunct="1"/>
            <a:r>
              <a:rPr lang="en-GB" altLang="en-US" dirty="0"/>
              <a:t>Simple to Use</a:t>
            </a:r>
            <a:endParaRPr lang="en-US" altLang="en-US" dirty="0"/>
          </a:p>
          <a:p>
            <a:pPr eaLnBrk="1" hangingPunct="1"/>
            <a:r>
              <a:rPr lang="en-GB" altLang="en-US" dirty="0"/>
              <a:t>One Part - No Mixing Required</a:t>
            </a:r>
            <a:endParaRPr lang="en-US" altLang="en-US" dirty="0"/>
          </a:p>
          <a:p>
            <a:pPr eaLnBrk="1" hangingPunct="1"/>
            <a:r>
              <a:rPr lang="en-GB" altLang="en-US" dirty="0"/>
              <a:t>Very High Performance</a:t>
            </a:r>
            <a:endParaRPr lang="en-US" altLang="en-US" dirty="0"/>
          </a:p>
          <a:p>
            <a:pPr eaLnBrk="1" hangingPunct="1"/>
            <a:r>
              <a:rPr lang="en-GB" altLang="en-US" dirty="0"/>
              <a:t>Excellent Temperature Resistance</a:t>
            </a:r>
            <a:endParaRPr lang="en-US" altLang="en-US" dirty="0"/>
          </a:p>
          <a:p>
            <a:pPr eaLnBrk="1" hangingPunct="1"/>
            <a:r>
              <a:rPr lang="en-GB" altLang="en-US" dirty="0"/>
              <a:t>Excellent Chemical Resistance</a:t>
            </a:r>
            <a:endParaRPr lang="en-US" altLang="en-US" dirty="0"/>
          </a:p>
          <a:p>
            <a:pPr eaLnBrk="1" hangingPunct="1"/>
            <a:r>
              <a:rPr lang="en-GB" altLang="en-US" dirty="0"/>
              <a:t>No Pot Life Limitation </a:t>
            </a:r>
            <a:endParaRPr lang="en-US" altLang="en-US" dirty="0"/>
          </a:p>
        </p:txBody>
      </p:sp>
      <p:sp>
        <p:nvSpPr>
          <p:cNvPr id="4" name="TextBox 11"/>
          <p:cNvSpPr txBox="1">
            <a:spLocks noChangeArrowheads="1"/>
          </p:cNvSpPr>
          <p:nvPr/>
        </p:nvSpPr>
        <p:spPr bwMode="auto">
          <a:xfrm>
            <a:off x="0" y="6133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Advantages</a:t>
            </a:r>
          </a:p>
        </p:txBody>
      </p:sp>
      <p:sp>
        <p:nvSpPr>
          <p:cNvPr id="5"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Epoxies</a:t>
            </a:r>
          </a:p>
        </p:txBody>
      </p:sp>
    </p:spTree>
    <p:extLst>
      <p:ext uri="{BB962C8B-B14F-4D97-AF65-F5344CB8AC3E}">
        <p14:creationId xmlns:p14="http://schemas.microsoft.com/office/powerpoint/2010/main" val="62124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028" b="13733"/>
          <a:stretch/>
        </p:blipFill>
        <p:spPr>
          <a:xfrm>
            <a:off x="304800" y="149752"/>
            <a:ext cx="2438400" cy="1344136"/>
          </a:xfrm>
          <a:prstGeom prst="rect">
            <a:avLst/>
          </a:prstGeom>
        </p:spPr>
      </p:pic>
      <p:sp>
        <p:nvSpPr>
          <p:cNvPr id="9" name="Rectangle 8"/>
          <p:cNvSpPr/>
          <p:nvPr/>
        </p:nvSpPr>
        <p:spPr>
          <a:xfrm>
            <a:off x="533400" y="1493888"/>
            <a:ext cx="3657600" cy="4019690"/>
          </a:xfrm>
          <a:prstGeom prst="rect">
            <a:avLst/>
          </a:prstGeom>
          <a:solidFill>
            <a:schemeClr val="bg1"/>
          </a:solidFill>
        </p:spPr>
        <p:txBody>
          <a:bodyPr wrap="square">
            <a:spAutoFit/>
          </a:bodyPr>
          <a:lstStyle/>
          <a:p>
            <a:pPr algn="just">
              <a:lnSpc>
                <a:spcPct val="150000"/>
              </a:lnSpc>
              <a:buFontTx/>
              <a:buNone/>
            </a:pPr>
            <a:r>
              <a:rPr lang="en-US" sz="2800" b="1" dirty="0"/>
              <a:t>ET5428</a:t>
            </a:r>
          </a:p>
          <a:p>
            <a:pPr marL="285750" indent="-285750" algn="just">
              <a:lnSpc>
                <a:spcPct val="150000"/>
              </a:lnSpc>
              <a:buFont typeface="Arial" panose="020B0604020202020204" pitchFamily="34" charset="0"/>
              <a:buChar char="•"/>
            </a:pPr>
            <a:r>
              <a:rPr lang="en-US" sz="1400" b="1" dirty="0"/>
              <a:t>Toughened 2-part epoxy </a:t>
            </a:r>
          </a:p>
          <a:p>
            <a:pPr marL="285750" indent="-285750" algn="just">
              <a:lnSpc>
                <a:spcPct val="150000"/>
              </a:lnSpc>
              <a:buFont typeface="Arial" panose="020B0604020202020204" pitchFamily="34" charset="0"/>
              <a:buChar char="•"/>
            </a:pPr>
            <a:r>
              <a:rPr lang="en-US" sz="1400" b="1" dirty="0"/>
              <a:t>Rapid strength development</a:t>
            </a:r>
          </a:p>
          <a:p>
            <a:pPr marL="285750" indent="-285750" algn="just">
              <a:lnSpc>
                <a:spcPct val="150000"/>
              </a:lnSpc>
              <a:buFont typeface="Arial" panose="020B0604020202020204" pitchFamily="34" charset="0"/>
              <a:buChar char="•"/>
            </a:pPr>
            <a:r>
              <a:rPr lang="en-US" sz="1400" b="1" dirty="0"/>
              <a:t>Cream colored for GRP/FRP bonding</a:t>
            </a:r>
          </a:p>
          <a:p>
            <a:pPr marL="285750" indent="-285750" algn="just">
              <a:lnSpc>
                <a:spcPct val="150000"/>
              </a:lnSpc>
              <a:buFont typeface="Arial" panose="020B0604020202020204" pitchFamily="34" charset="0"/>
              <a:buChar char="•"/>
            </a:pPr>
            <a:r>
              <a:rPr lang="en-US" sz="1400" b="1" dirty="0"/>
              <a:t>Available in black for bonding Carbon Fiber</a:t>
            </a:r>
          </a:p>
          <a:p>
            <a:pPr marL="285750" indent="-285750" algn="just">
              <a:lnSpc>
                <a:spcPct val="150000"/>
              </a:lnSpc>
              <a:buFont typeface="Arial" panose="020B0604020202020204" pitchFamily="34" charset="0"/>
              <a:buChar char="•"/>
            </a:pPr>
            <a:r>
              <a:rPr lang="en-US" sz="1400" b="1" dirty="0"/>
              <a:t>20 – 30 minute handling time</a:t>
            </a:r>
          </a:p>
          <a:p>
            <a:pPr marL="285750" indent="-285750" algn="just">
              <a:lnSpc>
                <a:spcPct val="150000"/>
              </a:lnSpc>
              <a:buFont typeface="Arial" panose="020B0604020202020204" pitchFamily="34" charset="0"/>
              <a:buChar char="•"/>
            </a:pPr>
            <a:r>
              <a:rPr lang="en-US" sz="1400" b="1" dirty="0"/>
              <a:t>Thixotropic with 0.2” (5mm) gap fill</a:t>
            </a:r>
          </a:p>
          <a:p>
            <a:pPr marL="285750" indent="-285750" algn="just">
              <a:lnSpc>
                <a:spcPct val="150000"/>
              </a:lnSpc>
              <a:buFont typeface="Arial" panose="020B0604020202020204" pitchFamily="34" charset="0"/>
              <a:buChar char="•"/>
            </a:pPr>
            <a:r>
              <a:rPr lang="en-US" sz="1400" b="1" dirty="0"/>
              <a:t>Lap shear 2900 psi on steel and 3,800 psi FRP Glass/Epoxy</a:t>
            </a:r>
          </a:p>
          <a:p>
            <a:pPr marL="285750" indent="-285750" algn="just">
              <a:lnSpc>
                <a:spcPct val="150000"/>
              </a:lnSpc>
              <a:buFont typeface="Arial" panose="020B0604020202020204" pitchFamily="34" charset="0"/>
              <a:buChar char="•"/>
            </a:pPr>
            <a:r>
              <a:rPr lang="en-US" sz="1400" b="1" dirty="0"/>
              <a:t>Peel strength &gt;155N/25mm</a:t>
            </a:r>
          </a:p>
          <a:p>
            <a:pPr algn="just">
              <a:lnSpc>
                <a:spcPct val="150000"/>
              </a:lnSpc>
              <a:buFontTx/>
              <a:buNone/>
            </a:pPr>
            <a:endParaRPr lang="en-US" b="1" dirty="0"/>
          </a:p>
        </p:txBody>
      </p:sp>
      <p:sp>
        <p:nvSpPr>
          <p:cNvPr id="11" name="Rectangle 3"/>
          <p:cNvSpPr txBox="1">
            <a:spLocks noChangeArrowheads="1"/>
          </p:cNvSpPr>
          <p:nvPr/>
        </p:nvSpPr>
        <p:spPr>
          <a:xfrm>
            <a:off x="4800600" y="1493888"/>
            <a:ext cx="3657600" cy="3537290"/>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buFontTx/>
              <a:buNone/>
            </a:pPr>
            <a:r>
              <a:rPr lang="en-US" sz="2800" b="1" dirty="0"/>
              <a:t>ET5429</a:t>
            </a:r>
          </a:p>
          <a:p>
            <a:pPr algn="just">
              <a:lnSpc>
                <a:spcPct val="150000"/>
              </a:lnSpc>
            </a:pPr>
            <a:r>
              <a:rPr lang="en-US" sz="1400" b="1" dirty="0"/>
              <a:t>Toughened 2-part epoxy </a:t>
            </a:r>
          </a:p>
          <a:p>
            <a:pPr algn="just">
              <a:lnSpc>
                <a:spcPct val="150000"/>
              </a:lnSpc>
            </a:pPr>
            <a:r>
              <a:rPr lang="en-US" sz="1400" b="1" dirty="0"/>
              <a:t>Black for bonding Carbon Fiber</a:t>
            </a:r>
          </a:p>
          <a:p>
            <a:pPr algn="just">
              <a:lnSpc>
                <a:spcPct val="150000"/>
              </a:lnSpc>
            </a:pPr>
            <a:r>
              <a:rPr lang="en-US" sz="1400" b="1" dirty="0"/>
              <a:t>5 – 6 hours handling time</a:t>
            </a:r>
          </a:p>
          <a:p>
            <a:pPr algn="just">
              <a:lnSpc>
                <a:spcPct val="150000"/>
              </a:lnSpc>
            </a:pPr>
            <a:r>
              <a:rPr lang="en-US" sz="1400" b="1" dirty="0"/>
              <a:t>Thixotropic with 0.2”  (5mm) gap fill</a:t>
            </a:r>
          </a:p>
          <a:p>
            <a:pPr algn="just">
              <a:lnSpc>
                <a:spcPct val="150000"/>
              </a:lnSpc>
            </a:pPr>
            <a:r>
              <a:rPr lang="en-US" sz="1400" b="1" dirty="0"/>
              <a:t>Lap shear &gt;2,900 psi on steel and Carbon Fiber Composite </a:t>
            </a:r>
          </a:p>
          <a:p>
            <a:pPr algn="just">
              <a:lnSpc>
                <a:spcPct val="150000"/>
              </a:lnSpc>
            </a:pPr>
            <a:r>
              <a:rPr lang="en-US" sz="1400" b="1" dirty="0"/>
              <a:t>Peel strength &gt;160N/25mm</a:t>
            </a:r>
          </a:p>
          <a:p>
            <a:pPr algn="just">
              <a:lnSpc>
                <a:spcPct val="150000"/>
              </a:lnSpc>
            </a:pPr>
            <a:r>
              <a:rPr lang="en-US" sz="1400" b="1" dirty="0"/>
              <a:t>Excellent temperature performance (435 psi shear strength at 248°F (120°C</a:t>
            </a:r>
            <a:r>
              <a:rPr lang="en-GB" sz="1400" b="1" dirty="0"/>
              <a:t>)</a:t>
            </a:r>
          </a:p>
          <a:p>
            <a:pPr algn="just">
              <a:lnSpc>
                <a:spcPct val="150000"/>
              </a:lnSpc>
              <a:buFontTx/>
              <a:buNone/>
            </a:pPr>
            <a:endParaRPr lang="en-GB" sz="2000" b="1" dirty="0"/>
          </a:p>
          <a:p>
            <a:pPr algn="just">
              <a:lnSpc>
                <a:spcPct val="150000"/>
              </a:lnSpc>
              <a:buFontTx/>
              <a:buNone/>
            </a:pPr>
            <a:endParaRPr lang="en-GB" sz="2000" b="1" dirty="0"/>
          </a:p>
          <a:p>
            <a:pPr algn="just">
              <a:lnSpc>
                <a:spcPct val="150000"/>
              </a:lnSpc>
              <a:buFontTx/>
              <a:buNone/>
            </a:pPr>
            <a:endParaRPr lang="en-GB" sz="2000" b="1" dirty="0"/>
          </a:p>
        </p:txBody>
      </p:sp>
      <p:sp>
        <p:nvSpPr>
          <p:cNvPr id="6" name="TextBox 23">
            <a:extLst>
              <a:ext uri="{FF2B5EF4-FFF2-40B4-BE49-F238E27FC236}">
                <a16:creationId xmlns:a16="http://schemas.microsoft.com/office/drawing/2014/main" id="{87C8D284-2050-433B-AAAF-820FA75F15C9}"/>
              </a:ext>
            </a:extLst>
          </p:cNvPr>
          <p:cNvSpPr txBox="1">
            <a:spLocks noChangeArrowheads="1"/>
          </p:cNvSpPr>
          <p:nvPr/>
        </p:nvSpPr>
        <p:spPr bwMode="auto">
          <a:xfrm>
            <a:off x="1371600" y="3699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Fast Curing Adhesive For Bonding </a:t>
            </a:r>
          </a:p>
          <a:p>
            <a:pPr algn="ctr" eaLnBrk="1" hangingPunct="1"/>
            <a:r>
              <a:rPr lang="en-US" altLang="en-US" sz="3200" b="1" dirty="0">
                <a:solidFill>
                  <a:srgbClr val="0070C0"/>
                </a:solidFill>
              </a:rPr>
              <a:t>Carbon Fiber to Aluminum</a:t>
            </a:r>
          </a:p>
          <a:p>
            <a:pPr algn="ctr" eaLnBrk="1" hangingPunct="1"/>
            <a:r>
              <a:rPr lang="en-US" altLang="en-US" sz="3200" b="1" dirty="0">
                <a:solidFill>
                  <a:srgbClr val="0070C0"/>
                </a:solidFill>
              </a:rPr>
              <a:t>ET5428 and ET5429</a:t>
            </a:r>
          </a:p>
        </p:txBody>
      </p:sp>
    </p:spTree>
    <p:extLst>
      <p:ext uri="{BB962C8B-B14F-4D97-AF65-F5344CB8AC3E}">
        <p14:creationId xmlns:p14="http://schemas.microsoft.com/office/powerpoint/2010/main" val="90145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18050" y="1441924"/>
            <a:ext cx="3723457" cy="4712648"/>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buFontTx/>
              <a:buNone/>
            </a:pPr>
            <a:r>
              <a:rPr lang="en-US" sz="2800" b="1" dirty="0"/>
              <a:t>MT382</a:t>
            </a:r>
          </a:p>
          <a:p>
            <a:pPr algn="just">
              <a:lnSpc>
                <a:spcPct val="150000"/>
              </a:lnSpc>
            </a:pPr>
            <a:r>
              <a:rPr lang="en-US" sz="1600" b="1" dirty="0"/>
              <a:t>Hybrid 2 part modified epoxy</a:t>
            </a:r>
          </a:p>
          <a:p>
            <a:pPr algn="just">
              <a:lnSpc>
                <a:spcPct val="150000"/>
              </a:lnSpc>
            </a:pPr>
            <a:r>
              <a:rPr lang="en-US" sz="1600" b="1" dirty="0"/>
              <a:t>Highly flexible, Shore A 50</a:t>
            </a:r>
          </a:p>
          <a:p>
            <a:pPr algn="just">
              <a:lnSpc>
                <a:spcPct val="150000"/>
              </a:lnSpc>
            </a:pPr>
            <a:r>
              <a:rPr lang="en-US" sz="1600" b="1" dirty="0"/>
              <a:t>Black for bonding Carbon Fiber</a:t>
            </a:r>
          </a:p>
          <a:p>
            <a:pPr algn="just">
              <a:lnSpc>
                <a:spcPct val="150000"/>
              </a:lnSpc>
            </a:pPr>
            <a:r>
              <a:rPr lang="en-US" sz="1600" b="1" dirty="0"/>
              <a:t>45 minute handling time</a:t>
            </a:r>
          </a:p>
          <a:p>
            <a:pPr algn="just">
              <a:lnSpc>
                <a:spcPct val="150000"/>
              </a:lnSpc>
            </a:pPr>
            <a:r>
              <a:rPr lang="en-US" sz="1600" b="1" dirty="0"/>
              <a:t>Low viscosity, self levelling</a:t>
            </a:r>
          </a:p>
          <a:p>
            <a:pPr algn="just">
              <a:lnSpc>
                <a:spcPct val="150000"/>
              </a:lnSpc>
            </a:pPr>
            <a:r>
              <a:rPr lang="en-US" sz="1600" b="1" dirty="0"/>
              <a:t>Lap shear 1000 psi on steel and Carbon Fiber Composite </a:t>
            </a:r>
          </a:p>
          <a:p>
            <a:pPr algn="just">
              <a:lnSpc>
                <a:spcPct val="150000"/>
              </a:lnSpc>
            </a:pPr>
            <a:r>
              <a:rPr lang="en-US" sz="1600" b="1" dirty="0"/>
              <a:t>Peel strength &gt;120N/25mm</a:t>
            </a:r>
          </a:p>
          <a:p>
            <a:pPr algn="just">
              <a:lnSpc>
                <a:spcPct val="150000"/>
              </a:lnSpc>
              <a:buFontTx/>
              <a:buNone/>
            </a:pPr>
            <a:endParaRPr lang="en-GB" sz="2000" b="1" dirty="0"/>
          </a:p>
          <a:p>
            <a:pPr algn="just">
              <a:lnSpc>
                <a:spcPct val="150000"/>
              </a:lnSpc>
              <a:buFontTx/>
              <a:buNone/>
            </a:pPr>
            <a:endParaRPr lang="en-GB" sz="2000" b="1" dirty="0"/>
          </a:p>
          <a:p>
            <a:pPr algn="just">
              <a:lnSpc>
                <a:spcPct val="150000"/>
              </a:lnSpc>
              <a:buFontTx/>
              <a:buNone/>
            </a:pPr>
            <a:endParaRPr lang="en-GB" sz="2000" b="1" dirty="0"/>
          </a:p>
        </p:txBody>
      </p:sp>
      <p:sp>
        <p:nvSpPr>
          <p:cNvPr id="4" name="Rectangle 3"/>
          <p:cNvSpPr txBox="1">
            <a:spLocks noChangeArrowheads="1"/>
          </p:cNvSpPr>
          <p:nvPr/>
        </p:nvSpPr>
        <p:spPr>
          <a:xfrm>
            <a:off x="4533900" y="3048000"/>
            <a:ext cx="3886199" cy="1905000"/>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buFontTx/>
              <a:buNone/>
            </a:pPr>
            <a:r>
              <a:rPr lang="en-GB" sz="2800" b="1" dirty="0"/>
              <a:t>MT382</a:t>
            </a:r>
            <a:r>
              <a:rPr lang="en-US" sz="2800" b="1" dirty="0"/>
              <a:t>1</a:t>
            </a:r>
          </a:p>
          <a:p>
            <a:pPr algn="just">
              <a:lnSpc>
                <a:spcPct val="150000"/>
              </a:lnSpc>
            </a:pPr>
            <a:r>
              <a:rPr lang="en-US" sz="1600" b="1" dirty="0"/>
              <a:t>60-minute handling time</a:t>
            </a:r>
          </a:p>
          <a:p>
            <a:pPr algn="just">
              <a:lnSpc>
                <a:spcPct val="150000"/>
              </a:lnSpc>
            </a:pPr>
            <a:r>
              <a:rPr lang="en-US" sz="1600" b="1" dirty="0"/>
              <a:t>Thixotropic, gap fill 0.2” (5mm)</a:t>
            </a:r>
          </a:p>
          <a:p>
            <a:pPr algn="just">
              <a:lnSpc>
                <a:spcPct val="150000"/>
              </a:lnSpc>
            </a:pPr>
            <a:endParaRPr lang="en-GB" sz="1600" b="1" dirty="0"/>
          </a:p>
          <a:p>
            <a:pPr algn="just">
              <a:lnSpc>
                <a:spcPct val="150000"/>
              </a:lnSpc>
              <a:buFontTx/>
              <a:buNone/>
            </a:pPr>
            <a:endParaRPr lang="en-GB" sz="2000" b="1" dirty="0"/>
          </a:p>
          <a:p>
            <a:pPr algn="just">
              <a:lnSpc>
                <a:spcPct val="150000"/>
              </a:lnSpc>
              <a:buFontTx/>
              <a:buNone/>
            </a:pPr>
            <a:endParaRPr lang="en-GB" sz="2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990600"/>
            <a:ext cx="2503459" cy="2807648"/>
          </a:xfrm>
          <a:prstGeom prst="rect">
            <a:avLst/>
          </a:prstGeom>
        </p:spPr>
      </p:pic>
      <p:sp>
        <p:nvSpPr>
          <p:cNvPr id="6" name="TextBox 23">
            <a:extLst>
              <a:ext uri="{FF2B5EF4-FFF2-40B4-BE49-F238E27FC236}">
                <a16:creationId xmlns:a16="http://schemas.microsoft.com/office/drawing/2014/main" id="{40AE36D5-0D71-476A-B407-65B48FC35996}"/>
              </a:ext>
            </a:extLst>
          </p:cNvPr>
          <p:cNvSpPr txBox="1">
            <a:spLocks noChangeArrowheads="1"/>
          </p:cNvSpPr>
          <p:nvPr/>
        </p:nvSpPr>
        <p:spPr bwMode="auto">
          <a:xfrm>
            <a:off x="0" y="665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Fast Curing Adhesive For Bonding </a:t>
            </a:r>
          </a:p>
          <a:p>
            <a:pPr algn="ctr" eaLnBrk="1" hangingPunct="1"/>
            <a:r>
              <a:rPr lang="en-US" altLang="en-US" sz="3200" b="1" dirty="0">
                <a:solidFill>
                  <a:srgbClr val="0070C0"/>
                </a:solidFill>
              </a:rPr>
              <a:t>Carbon Fiber to Aluminum</a:t>
            </a:r>
          </a:p>
          <a:p>
            <a:pPr algn="ctr" eaLnBrk="1" hangingPunct="1"/>
            <a:r>
              <a:rPr lang="en-US" altLang="en-US" sz="3200" b="1" dirty="0">
                <a:solidFill>
                  <a:srgbClr val="0070C0"/>
                </a:solidFill>
              </a:rPr>
              <a:t>MT382 and MT3821</a:t>
            </a:r>
          </a:p>
        </p:txBody>
      </p:sp>
    </p:spTree>
    <p:extLst>
      <p:ext uri="{BB962C8B-B14F-4D97-AF65-F5344CB8AC3E}">
        <p14:creationId xmlns:p14="http://schemas.microsoft.com/office/powerpoint/2010/main" val="116640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563" y="1240125"/>
            <a:ext cx="8534400" cy="3139321"/>
          </a:xfrm>
          <a:prstGeom prst="rect">
            <a:avLst/>
          </a:prstGeom>
          <a:noFill/>
        </p:spPr>
        <p:txBody>
          <a:bodyPr>
            <a:spAutoFit/>
          </a:bodyPr>
          <a:lstStyle/>
          <a:p>
            <a:pPr marL="0" lvl="1" fontAlgn="auto">
              <a:spcBef>
                <a:spcPts val="0"/>
              </a:spcBef>
              <a:spcAft>
                <a:spcPts val="0"/>
              </a:spcAft>
              <a:defRPr/>
            </a:pPr>
            <a:r>
              <a:rPr lang="en-US" dirty="0" err="1">
                <a:latin typeface="+mn-lt"/>
              </a:rPr>
              <a:t>Permabond’s</a:t>
            </a:r>
            <a:r>
              <a:rPr lang="en-US" dirty="0">
                <a:latin typeface="+mn-lt"/>
              </a:rPr>
              <a:t>  line of structural acrylic adhesives includes:</a:t>
            </a:r>
          </a:p>
          <a:p>
            <a:pPr marL="1828800" lvl="5">
              <a:buFont typeface="Arial" pitchFamily="34" charset="0"/>
              <a:buChar char="•"/>
              <a:defRPr/>
            </a:pPr>
            <a:r>
              <a:rPr lang="en-US" dirty="0">
                <a:latin typeface="+mn-lt"/>
              </a:rPr>
              <a:t>Bead on Bead</a:t>
            </a:r>
          </a:p>
          <a:p>
            <a:pPr marL="1828800" lvl="5">
              <a:buFont typeface="Arial" pitchFamily="34" charset="0"/>
              <a:buChar char="•"/>
              <a:defRPr/>
            </a:pPr>
            <a:r>
              <a:rPr lang="en-US" dirty="0">
                <a:latin typeface="+mn-lt"/>
              </a:rPr>
              <a:t>Surface Activated</a:t>
            </a:r>
          </a:p>
          <a:p>
            <a:pPr marL="1828800" lvl="5">
              <a:buFont typeface="Arial" pitchFamily="34" charset="0"/>
              <a:buChar char="•"/>
              <a:defRPr/>
            </a:pPr>
            <a:r>
              <a:rPr lang="en-US" dirty="0">
                <a:latin typeface="+mn-lt"/>
              </a:rPr>
              <a:t>Single Part </a:t>
            </a:r>
            <a:r>
              <a:rPr lang="en-US" sz="1600" dirty="0">
                <a:latin typeface="+mn-lt"/>
              </a:rPr>
              <a:t>(For metals.  Speed can be accelerated with initiator)</a:t>
            </a:r>
          </a:p>
          <a:p>
            <a:pPr marL="1828800" lvl="5">
              <a:buFont typeface="Arial" pitchFamily="34" charset="0"/>
              <a:buChar char="•"/>
              <a:defRPr/>
            </a:pPr>
            <a:r>
              <a:rPr lang="en-US" dirty="0">
                <a:latin typeface="+mn-lt"/>
              </a:rPr>
              <a:t>1:1 mixable</a:t>
            </a:r>
          </a:p>
          <a:p>
            <a:pPr marL="1828800" lvl="5">
              <a:buFont typeface="Arial" pitchFamily="34" charset="0"/>
              <a:buChar char="•"/>
              <a:defRPr/>
            </a:pPr>
            <a:endParaRPr lang="en-US" dirty="0">
              <a:latin typeface="+mn-lt"/>
            </a:endParaRPr>
          </a:p>
          <a:p>
            <a:pPr marL="0" lvl="1" fontAlgn="auto">
              <a:spcBef>
                <a:spcPts val="0"/>
              </a:spcBef>
              <a:spcAft>
                <a:spcPts val="0"/>
              </a:spcAft>
              <a:defRPr/>
            </a:pPr>
            <a:r>
              <a:rPr lang="en-US" dirty="0">
                <a:latin typeface="+mn-lt"/>
              </a:rPr>
              <a:t>The first three types are ideal for use on metals, magnets, composites, glass, and some thermoplastics.  The 1:1 methyl </a:t>
            </a:r>
            <a:r>
              <a:rPr lang="en-US" dirty="0" err="1">
                <a:latin typeface="+mn-lt"/>
              </a:rPr>
              <a:t>methacrylates</a:t>
            </a:r>
            <a:r>
              <a:rPr lang="en-US" dirty="0">
                <a:latin typeface="+mn-lt"/>
              </a:rPr>
              <a:t> are ideal for plastics, metals, and un-primed metals.  Permabond TA46xx series is </a:t>
            </a:r>
            <a:r>
              <a:rPr lang="en-US" dirty="0"/>
              <a:t>ideal</a:t>
            </a:r>
            <a:r>
              <a:rPr lang="en-US" dirty="0">
                <a:latin typeface="+mn-lt"/>
              </a:rPr>
              <a:t> for difficult to bond plastics.</a:t>
            </a:r>
          </a:p>
          <a:p>
            <a:pPr marL="0" lvl="1"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sp>
        <p:nvSpPr>
          <p:cNvPr id="3" name="Rectangle 2"/>
          <p:cNvSpPr/>
          <p:nvPr/>
        </p:nvSpPr>
        <p:spPr>
          <a:xfrm>
            <a:off x="3200400" y="3825449"/>
            <a:ext cx="5943600" cy="1754326"/>
          </a:xfrm>
          <a:prstGeom prst="rect">
            <a:avLst/>
          </a:prstGeom>
        </p:spPr>
        <p:txBody>
          <a:bodyPr>
            <a:spAutoFit/>
          </a:bodyPr>
          <a:lstStyle/>
          <a:p>
            <a:pPr>
              <a:buFont typeface="Arial" charset="0"/>
              <a:buNone/>
              <a:defRPr/>
            </a:pPr>
            <a:r>
              <a:rPr lang="en-US" b="1" dirty="0">
                <a:latin typeface="+mn-lt"/>
                <a:cs typeface="Arial" charset="0"/>
              </a:rPr>
              <a:t>Structural Adhesives </a:t>
            </a:r>
            <a:r>
              <a:rPr lang="en-US" dirty="0">
                <a:latin typeface="+mn-lt"/>
                <a:cs typeface="Arial" charset="0"/>
              </a:rPr>
              <a:t>are defined as adhesives which can support  a structural load when fully cured</a:t>
            </a:r>
            <a:r>
              <a:rPr lang="en-US" b="1" dirty="0">
                <a:latin typeface="+mn-lt"/>
                <a:cs typeface="Arial" charset="0"/>
              </a:rPr>
              <a:t>.  </a:t>
            </a:r>
          </a:p>
          <a:p>
            <a:pPr>
              <a:buFont typeface="Arial" charset="0"/>
              <a:buNone/>
              <a:defRPr/>
            </a:pPr>
            <a:r>
              <a:rPr lang="en-US" dirty="0">
                <a:latin typeface="+mn-lt"/>
                <a:cs typeface="Arial" charset="0"/>
              </a:rPr>
              <a:t>They also provide:</a:t>
            </a:r>
          </a:p>
          <a:p>
            <a:pPr lvl="1">
              <a:buFont typeface="Arial" pitchFamily="34" charset="0"/>
              <a:buChar char="•"/>
              <a:defRPr/>
            </a:pPr>
            <a:r>
              <a:rPr lang="en-US" dirty="0">
                <a:latin typeface="+mn-lt"/>
                <a:cs typeface="Arial" charset="0"/>
              </a:rPr>
              <a:t>impact and vibration resistance</a:t>
            </a:r>
          </a:p>
          <a:p>
            <a:pPr lvl="1">
              <a:buFont typeface="Arial" pitchFamily="34" charset="0"/>
              <a:buChar char="•"/>
              <a:defRPr/>
            </a:pPr>
            <a:r>
              <a:rPr lang="en-US" dirty="0">
                <a:latin typeface="+mn-lt"/>
                <a:cs typeface="Arial" charset="0"/>
              </a:rPr>
              <a:t>high upper temperature limits</a:t>
            </a:r>
          </a:p>
          <a:p>
            <a:pPr lvl="1">
              <a:buFont typeface="Arial" pitchFamily="34" charset="0"/>
              <a:buChar char="•"/>
              <a:defRPr/>
            </a:pPr>
            <a:r>
              <a:rPr lang="en-US" dirty="0">
                <a:latin typeface="+mn-lt"/>
                <a:cs typeface="Arial" charset="0"/>
              </a:rPr>
              <a:t>durable bonds in harsh environments</a:t>
            </a:r>
          </a:p>
        </p:txBody>
      </p:sp>
      <p:sp>
        <p:nvSpPr>
          <p:cNvPr id="4" name="TextBox 11"/>
          <p:cNvSpPr txBox="1">
            <a:spLocks noChangeArrowheads="1"/>
          </p:cNvSpPr>
          <p:nvPr/>
        </p:nvSpPr>
        <p:spPr bwMode="auto">
          <a:xfrm>
            <a:off x="-381000" y="7162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Description</a:t>
            </a:r>
          </a:p>
        </p:txBody>
      </p:sp>
      <p:sp>
        <p:nvSpPr>
          <p:cNvPr id="5"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Structural Acrylic Adhesives</a:t>
            </a:r>
          </a:p>
        </p:txBody>
      </p:sp>
    </p:spTree>
    <p:extLst>
      <p:ext uri="{BB962C8B-B14F-4D97-AF65-F5344CB8AC3E}">
        <p14:creationId xmlns:p14="http://schemas.microsoft.com/office/powerpoint/2010/main" val="2326478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0" y="68474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Advantages </a:t>
            </a:r>
          </a:p>
        </p:txBody>
      </p:sp>
      <p:sp>
        <p:nvSpPr>
          <p:cNvPr id="5"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Structural Acrylic Adhesives</a:t>
            </a:r>
          </a:p>
        </p:txBody>
      </p:sp>
      <p:sp>
        <p:nvSpPr>
          <p:cNvPr id="6" name="Rectangle 9"/>
          <p:cNvSpPr>
            <a:spLocks noChangeArrowheads="1"/>
          </p:cNvSpPr>
          <p:nvPr/>
        </p:nvSpPr>
        <p:spPr bwMode="auto">
          <a:xfrm>
            <a:off x="266700" y="1371600"/>
            <a:ext cx="8610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742950" lvl="1" indent="-285750" eaLnBrk="1" hangingPunct="1">
              <a:buFont typeface="Arial" panose="020B0604020202020204" pitchFamily="34" charset="0"/>
              <a:buChar char="•"/>
            </a:pPr>
            <a:r>
              <a:rPr lang="en-US" altLang="en-US" sz="1800" dirty="0"/>
              <a:t>Rapid room temperature cure - no ovens required</a:t>
            </a:r>
          </a:p>
          <a:p>
            <a:pPr marL="742950" lvl="1" indent="-285750" eaLnBrk="1" hangingPunct="1">
              <a:buFont typeface="Arial" panose="020B0604020202020204" pitchFamily="34" charset="0"/>
              <a:buChar char="•"/>
            </a:pPr>
            <a:r>
              <a:rPr lang="en-US" altLang="en-US" sz="1800" dirty="0"/>
              <a:t>100% solids - Environmentally friendly </a:t>
            </a:r>
          </a:p>
          <a:p>
            <a:pPr marL="742950" lvl="1" indent="-285750" eaLnBrk="1" hangingPunct="1">
              <a:buFont typeface="Arial" panose="020B0604020202020204" pitchFamily="34" charset="0"/>
              <a:buChar char="•"/>
            </a:pPr>
            <a:r>
              <a:rPr lang="en-US" altLang="en-US" sz="1800" dirty="0"/>
              <a:t>Non stringing – Clean, efficient process</a:t>
            </a:r>
          </a:p>
          <a:p>
            <a:pPr marL="742950" lvl="1" indent="-285750" eaLnBrk="1" hangingPunct="1">
              <a:buFont typeface="Arial" panose="020B0604020202020204" pitchFamily="34" charset="0"/>
              <a:buChar char="•"/>
            </a:pPr>
            <a:r>
              <a:rPr lang="en-US" altLang="en-US" sz="1800" dirty="0"/>
              <a:t>Thixotropic viscosity –Easy to dispense</a:t>
            </a:r>
          </a:p>
          <a:p>
            <a:pPr marL="742950" lvl="1" indent="-285750" eaLnBrk="1" hangingPunct="1">
              <a:buFont typeface="Arial" panose="020B0604020202020204" pitchFamily="34" charset="0"/>
              <a:buChar char="•"/>
            </a:pPr>
            <a:r>
              <a:rPr lang="en-US" altLang="en-US" sz="1800" dirty="0"/>
              <a:t>Lower odor – Worker comfort</a:t>
            </a:r>
          </a:p>
          <a:p>
            <a:pPr marL="742950" lvl="1" indent="-285750" eaLnBrk="1" hangingPunct="1">
              <a:buFont typeface="Arial" panose="020B0604020202020204" pitchFamily="34" charset="0"/>
              <a:buChar char="•"/>
            </a:pPr>
            <a:r>
              <a:rPr lang="en-US" altLang="en-US" sz="1800" dirty="0"/>
              <a:t>Non flammable – (except MMAs) Reduced shipping and handling costs</a:t>
            </a:r>
          </a:p>
          <a:p>
            <a:pPr marL="742950" lvl="1" indent="-285750" eaLnBrk="1" hangingPunct="1">
              <a:buFont typeface="Arial" panose="020B0604020202020204" pitchFamily="34" charset="0"/>
              <a:buChar char="•"/>
            </a:pPr>
            <a:r>
              <a:rPr lang="en-US" altLang="en-US" sz="1800" dirty="0"/>
              <a:t>High shear strength – Strong</a:t>
            </a:r>
          </a:p>
          <a:p>
            <a:pPr marL="742950" lvl="1" indent="-285750" eaLnBrk="1" hangingPunct="1">
              <a:buFont typeface="Arial" panose="020B0604020202020204" pitchFamily="34" charset="0"/>
              <a:buChar char="•"/>
            </a:pPr>
            <a:r>
              <a:rPr lang="en-US" altLang="en-US" sz="1800" dirty="0"/>
              <a:t>Toughened  - Impact, vibration and peel resistance </a:t>
            </a:r>
          </a:p>
          <a:p>
            <a:pPr marL="742950" lvl="1" indent="-285750" eaLnBrk="1" hangingPunct="1">
              <a:buFont typeface="Arial" panose="020B0604020202020204" pitchFamily="34" charset="0"/>
              <a:buChar char="•"/>
            </a:pPr>
            <a:r>
              <a:rPr lang="en-US" altLang="en-US" sz="1800" dirty="0"/>
              <a:t>Durable in high moisture environments – Long component life</a:t>
            </a:r>
          </a:p>
          <a:p>
            <a:pPr marL="742950" lvl="1" indent="-285750" eaLnBrk="1" hangingPunct="1">
              <a:buFont typeface="Arial" panose="020B0604020202020204" pitchFamily="34" charset="0"/>
              <a:buChar char="•"/>
            </a:pPr>
            <a:r>
              <a:rPr lang="en-US" altLang="en-US" sz="1800" dirty="0"/>
              <a:t>High temperature resistance up to 390°F – Design flexibility</a:t>
            </a:r>
          </a:p>
        </p:txBody>
      </p:sp>
    </p:spTree>
    <p:extLst>
      <p:ext uri="{BB962C8B-B14F-4D97-AF65-F5344CB8AC3E}">
        <p14:creationId xmlns:p14="http://schemas.microsoft.com/office/powerpoint/2010/main" val="6552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69243869"/>
              </p:ext>
            </p:extLst>
          </p:nvPr>
        </p:nvGraphicFramePr>
        <p:xfrm>
          <a:off x="0" y="558800"/>
          <a:ext cx="9144000" cy="5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0" y="6350000"/>
          <a:ext cx="9144000" cy="50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Slide Number Placeholder 12"/>
          <p:cNvSpPr>
            <a:spLocks noGrp="1"/>
          </p:cNvSpPr>
          <p:nvPr>
            <p:ph type="sldNum" sz="quarter" idx="12"/>
          </p:nvPr>
        </p:nvSpPr>
        <p:spPr/>
        <p:txBody>
          <a:bodyPr/>
          <a:lstStyle/>
          <a:p>
            <a:pPr>
              <a:defRPr/>
            </a:pPr>
            <a:fld id="{42D8E2B1-A14D-4848-8AE5-8F6FFE10B972}" type="slidenum">
              <a:rPr lang="en-US" smtClean="0"/>
              <a:pPr>
                <a:defRPr/>
              </a:pPr>
              <a:t>2</a:t>
            </a:fld>
            <a:endParaRPr lang="en-US" dirty="0"/>
          </a:p>
        </p:txBody>
      </p:sp>
      <p:grpSp>
        <p:nvGrpSpPr>
          <p:cNvPr id="4" name="Group 3">
            <a:extLst>
              <a:ext uri="{FF2B5EF4-FFF2-40B4-BE49-F238E27FC236}">
                <a16:creationId xmlns:a16="http://schemas.microsoft.com/office/drawing/2014/main" id="{D68BA1A1-ED2E-4041-2817-21F4A9BAE8E7}"/>
              </a:ext>
            </a:extLst>
          </p:cNvPr>
          <p:cNvGrpSpPr/>
          <p:nvPr/>
        </p:nvGrpSpPr>
        <p:grpSpPr>
          <a:xfrm>
            <a:off x="1524001" y="591125"/>
            <a:ext cx="6095999" cy="4061717"/>
            <a:chOff x="1828801" y="1043683"/>
            <a:chExt cx="6095999" cy="4061717"/>
          </a:xfrm>
        </p:grpSpPr>
        <p:grpSp>
          <p:nvGrpSpPr>
            <p:cNvPr id="5" name="Group 4"/>
            <p:cNvGrpSpPr/>
            <p:nvPr/>
          </p:nvGrpSpPr>
          <p:grpSpPr>
            <a:xfrm>
              <a:off x="4023360" y="1086893"/>
              <a:ext cx="3901440" cy="345678"/>
              <a:chOff x="2194559" y="44351"/>
              <a:chExt cx="3901440" cy="345678"/>
            </a:xfrm>
            <a:solidFill>
              <a:schemeClr val="bg1"/>
            </a:solidFill>
          </p:grpSpPr>
          <p:sp>
            <p:nvSpPr>
              <p:cNvPr id="58" name="Round Same Side Corner Rectangle 57"/>
              <p:cNvSpPr/>
              <p:nvPr/>
            </p:nvSpPr>
            <p:spPr>
              <a:xfrm rot="5400000">
                <a:off x="3972440" y="-1733530"/>
                <a:ext cx="345678" cy="3901440"/>
              </a:xfrm>
              <a:prstGeom prst="round2SameRect">
                <a:avLst/>
              </a:prstGeom>
              <a:grp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9" name="Round Same Side Corner Rectangle 4"/>
              <p:cNvSpPr/>
              <p:nvPr/>
            </p:nvSpPr>
            <p:spPr>
              <a:xfrm>
                <a:off x="2194560" y="61225"/>
                <a:ext cx="3884565" cy="3119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Anaerobics</a:t>
                </a:r>
              </a:p>
            </p:txBody>
          </p:sp>
        </p:grpSp>
        <p:grpSp>
          <p:nvGrpSpPr>
            <p:cNvPr id="6" name="Group 5"/>
            <p:cNvGrpSpPr/>
            <p:nvPr/>
          </p:nvGrpSpPr>
          <p:grpSpPr>
            <a:xfrm>
              <a:off x="1828801" y="1043683"/>
              <a:ext cx="2194560" cy="432097"/>
              <a:chOff x="0" y="1141"/>
              <a:chExt cx="2194560" cy="432097"/>
            </a:xfrm>
            <a:solidFill>
              <a:srgbClr val="0070C0"/>
            </a:solidFill>
            <a:scene3d>
              <a:camera prst="orthographicFront">
                <a:rot lat="0" lon="0" rev="0"/>
              </a:camera>
              <a:lightRig rig="balanced" dir="t">
                <a:rot lat="0" lon="0" rev="8700000"/>
              </a:lightRig>
            </a:scene3d>
          </p:grpSpPr>
          <p:sp>
            <p:nvSpPr>
              <p:cNvPr id="56" name="Rounded Rectangle 55"/>
              <p:cNvSpPr/>
              <p:nvPr/>
            </p:nvSpPr>
            <p:spPr>
              <a:xfrm>
                <a:off x="0" y="1141"/>
                <a:ext cx="2194560" cy="432097"/>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a:lstStyle/>
              <a:p>
                <a:endParaRPr lang="en-US"/>
              </a:p>
            </p:txBody>
          </p:sp>
          <p:sp>
            <p:nvSpPr>
              <p:cNvPr id="57" name="Rounded Rectangle 6"/>
              <p:cNvSpPr/>
              <p:nvPr/>
            </p:nvSpPr>
            <p:spPr>
              <a:xfrm>
                <a:off x="21093" y="22234"/>
                <a:ext cx="2152374" cy="38991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AA</a:t>
                </a:r>
              </a:p>
            </p:txBody>
          </p:sp>
        </p:grpSp>
        <p:grpSp>
          <p:nvGrpSpPr>
            <p:cNvPr id="7" name="Group 6"/>
            <p:cNvGrpSpPr/>
            <p:nvPr/>
          </p:nvGrpSpPr>
          <p:grpSpPr>
            <a:xfrm>
              <a:off x="4023360" y="1540596"/>
              <a:ext cx="3901440" cy="345678"/>
              <a:chOff x="2194559" y="498054"/>
              <a:chExt cx="3901440" cy="345678"/>
            </a:xfrm>
            <a:solidFill>
              <a:schemeClr val="bg1"/>
            </a:solidFill>
          </p:grpSpPr>
          <p:sp>
            <p:nvSpPr>
              <p:cNvPr id="54" name="Round Same Side Corner Rectangle 53"/>
              <p:cNvSpPr/>
              <p:nvPr/>
            </p:nvSpPr>
            <p:spPr>
              <a:xfrm rot="5400000">
                <a:off x="3972440" y="-1279827"/>
                <a:ext cx="345678" cy="3901440"/>
              </a:xfrm>
              <a:prstGeom prst="round2SameRect">
                <a:avLst/>
              </a:prstGeom>
              <a:grp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5" name="Round Same Side Corner Rectangle 8"/>
              <p:cNvSpPr/>
              <p:nvPr/>
            </p:nvSpPr>
            <p:spPr>
              <a:xfrm>
                <a:off x="2194560" y="514928"/>
                <a:ext cx="3884565" cy="3119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Cyanoacrylates</a:t>
                </a:r>
              </a:p>
            </p:txBody>
          </p:sp>
        </p:grpSp>
        <p:grpSp>
          <p:nvGrpSpPr>
            <p:cNvPr id="8" name="Group 7"/>
            <p:cNvGrpSpPr/>
            <p:nvPr/>
          </p:nvGrpSpPr>
          <p:grpSpPr>
            <a:xfrm>
              <a:off x="1828801" y="1471050"/>
              <a:ext cx="2194560" cy="432097"/>
              <a:chOff x="0" y="454843"/>
              <a:chExt cx="2194560" cy="432097"/>
            </a:xfrm>
            <a:solidFill>
              <a:srgbClr val="0070C0"/>
            </a:solidFill>
            <a:scene3d>
              <a:camera prst="orthographicFront">
                <a:rot lat="0" lon="0" rev="0"/>
              </a:camera>
              <a:lightRig rig="balanced" dir="t">
                <a:rot lat="0" lon="0" rev="8700000"/>
              </a:lightRig>
            </a:scene3d>
          </p:grpSpPr>
          <p:sp>
            <p:nvSpPr>
              <p:cNvPr id="52" name="Rounded Rectangle 51"/>
              <p:cNvSpPr/>
              <p:nvPr/>
            </p:nvSpPr>
            <p:spPr>
              <a:xfrm>
                <a:off x="0" y="454843"/>
                <a:ext cx="2194560" cy="432097"/>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a:lstStyle/>
              <a:p>
                <a:endParaRPr lang="en-US"/>
              </a:p>
            </p:txBody>
          </p:sp>
          <p:sp>
            <p:nvSpPr>
              <p:cNvPr id="53" name="Rounded Rectangle 10"/>
              <p:cNvSpPr/>
              <p:nvPr/>
            </p:nvSpPr>
            <p:spPr>
              <a:xfrm>
                <a:off x="21093" y="475936"/>
                <a:ext cx="2152374" cy="38991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CA</a:t>
                </a:r>
              </a:p>
            </p:txBody>
          </p:sp>
        </p:grpSp>
        <p:grpSp>
          <p:nvGrpSpPr>
            <p:cNvPr id="9" name="Group 8"/>
            <p:cNvGrpSpPr/>
            <p:nvPr/>
          </p:nvGrpSpPr>
          <p:grpSpPr>
            <a:xfrm>
              <a:off x="4023360" y="1994298"/>
              <a:ext cx="3901440" cy="345678"/>
              <a:chOff x="2194559" y="951756"/>
              <a:chExt cx="3901440" cy="345678"/>
            </a:xfrm>
            <a:solidFill>
              <a:schemeClr val="bg1"/>
            </a:solidFill>
          </p:grpSpPr>
          <p:sp>
            <p:nvSpPr>
              <p:cNvPr id="50" name="Round Same Side Corner Rectangle 49"/>
              <p:cNvSpPr/>
              <p:nvPr/>
            </p:nvSpPr>
            <p:spPr>
              <a:xfrm rot="5400000">
                <a:off x="3972440" y="-826125"/>
                <a:ext cx="345678" cy="3901440"/>
              </a:xfrm>
              <a:prstGeom prst="round2SameRect">
                <a:avLst/>
              </a:prstGeom>
              <a:grp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1" name="Round Same Side Corner Rectangle 12"/>
              <p:cNvSpPr/>
              <p:nvPr/>
            </p:nvSpPr>
            <p:spPr>
              <a:xfrm>
                <a:off x="2194560" y="968630"/>
                <a:ext cx="3884565" cy="3119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Two Component Epoxies</a:t>
                </a:r>
              </a:p>
            </p:txBody>
          </p:sp>
        </p:grpSp>
        <p:grpSp>
          <p:nvGrpSpPr>
            <p:cNvPr id="10" name="Group 9"/>
            <p:cNvGrpSpPr/>
            <p:nvPr/>
          </p:nvGrpSpPr>
          <p:grpSpPr>
            <a:xfrm>
              <a:off x="1828801" y="1951088"/>
              <a:ext cx="2194560" cy="432097"/>
              <a:chOff x="0" y="908546"/>
              <a:chExt cx="2194560" cy="432097"/>
            </a:xfrm>
            <a:solidFill>
              <a:srgbClr val="0070C0"/>
            </a:solidFill>
            <a:scene3d>
              <a:camera prst="orthographicFront">
                <a:rot lat="0" lon="0" rev="0"/>
              </a:camera>
              <a:lightRig rig="balanced" dir="t">
                <a:rot lat="0" lon="0" rev="8700000"/>
              </a:lightRig>
            </a:scene3d>
          </p:grpSpPr>
          <p:sp>
            <p:nvSpPr>
              <p:cNvPr id="48" name="Rounded Rectangle 47"/>
              <p:cNvSpPr/>
              <p:nvPr/>
            </p:nvSpPr>
            <p:spPr>
              <a:xfrm>
                <a:off x="0" y="908546"/>
                <a:ext cx="2194560" cy="432097"/>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a:lstStyle/>
              <a:p>
                <a:endParaRPr lang="en-US"/>
              </a:p>
            </p:txBody>
          </p:sp>
          <p:sp>
            <p:nvSpPr>
              <p:cNvPr id="49" name="Rounded Rectangle 14"/>
              <p:cNvSpPr/>
              <p:nvPr/>
            </p:nvSpPr>
            <p:spPr>
              <a:xfrm>
                <a:off x="21093" y="929639"/>
                <a:ext cx="2152374" cy="38991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ET</a:t>
                </a:r>
              </a:p>
            </p:txBody>
          </p:sp>
        </p:grpSp>
        <p:grpSp>
          <p:nvGrpSpPr>
            <p:cNvPr id="11" name="Group 10"/>
            <p:cNvGrpSpPr/>
            <p:nvPr/>
          </p:nvGrpSpPr>
          <p:grpSpPr>
            <a:xfrm>
              <a:off x="4023360" y="2448001"/>
              <a:ext cx="3901440" cy="345678"/>
              <a:chOff x="2194559" y="1405459"/>
              <a:chExt cx="3901440" cy="345678"/>
            </a:xfrm>
            <a:solidFill>
              <a:schemeClr val="bg1"/>
            </a:solidFill>
          </p:grpSpPr>
          <p:sp>
            <p:nvSpPr>
              <p:cNvPr id="46" name="Round Same Side Corner Rectangle 45"/>
              <p:cNvSpPr/>
              <p:nvPr/>
            </p:nvSpPr>
            <p:spPr>
              <a:xfrm rot="5400000">
                <a:off x="3972440" y="-372422"/>
                <a:ext cx="345678" cy="3901440"/>
              </a:xfrm>
              <a:prstGeom prst="round2SameRect">
                <a:avLst/>
              </a:prstGeom>
              <a:grp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7" name="Round Same Side Corner Rectangle 16"/>
              <p:cNvSpPr/>
              <p:nvPr/>
            </p:nvSpPr>
            <p:spPr>
              <a:xfrm>
                <a:off x="2194560" y="1422333"/>
                <a:ext cx="3884565" cy="3119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One Component Epoxies</a:t>
                </a:r>
              </a:p>
            </p:txBody>
          </p:sp>
        </p:grpSp>
        <p:grpSp>
          <p:nvGrpSpPr>
            <p:cNvPr id="12" name="Group 11"/>
            <p:cNvGrpSpPr/>
            <p:nvPr/>
          </p:nvGrpSpPr>
          <p:grpSpPr>
            <a:xfrm>
              <a:off x="1828801" y="2404790"/>
              <a:ext cx="2194560" cy="432097"/>
              <a:chOff x="0" y="1362248"/>
              <a:chExt cx="2194560" cy="432097"/>
            </a:xfrm>
            <a:solidFill>
              <a:srgbClr val="0070C0"/>
            </a:solidFill>
            <a:scene3d>
              <a:camera prst="orthographicFront">
                <a:rot lat="0" lon="0" rev="0"/>
              </a:camera>
              <a:lightRig rig="balanced" dir="t">
                <a:rot lat="0" lon="0" rev="8700000"/>
              </a:lightRig>
            </a:scene3d>
          </p:grpSpPr>
          <p:sp>
            <p:nvSpPr>
              <p:cNvPr id="44" name="Rounded Rectangle 43"/>
              <p:cNvSpPr/>
              <p:nvPr/>
            </p:nvSpPr>
            <p:spPr>
              <a:xfrm>
                <a:off x="0" y="1362248"/>
                <a:ext cx="2194560" cy="432097"/>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a:lstStyle/>
              <a:p>
                <a:endParaRPr lang="en-US"/>
              </a:p>
            </p:txBody>
          </p:sp>
          <p:sp>
            <p:nvSpPr>
              <p:cNvPr id="45" name="Rounded Rectangle 18"/>
              <p:cNvSpPr/>
              <p:nvPr/>
            </p:nvSpPr>
            <p:spPr>
              <a:xfrm>
                <a:off x="21093" y="1383341"/>
                <a:ext cx="2152374" cy="38991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ES</a:t>
                </a:r>
              </a:p>
            </p:txBody>
          </p:sp>
        </p:grpSp>
        <p:grpSp>
          <p:nvGrpSpPr>
            <p:cNvPr id="14" name="Group 13"/>
            <p:cNvGrpSpPr/>
            <p:nvPr/>
          </p:nvGrpSpPr>
          <p:grpSpPr>
            <a:xfrm>
              <a:off x="4023360" y="2901702"/>
              <a:ext cx="3901440" cy="345678"/>
              <a:chOff x="2194559" y="1859160"/>
              <a:chExt cx="3901440" cy="345678"/>
            </a:xfrm>
            <a:solidFill>
              <a:schemeClr val="bg1"/>
            </a:solidFill>
          </p:grpSpPr>
          <p:sp>
            <p:nvSpPr>
              <p:cNvPr id="42" name="Round Same Side Corner Rectangle 41"/>
              <p:cNvSpPr/>
              <p:nvPr/>
            </p:nvSpPr>
            <p:spPr>
              <a:xfrm rot="5400000">
                <a:off x="3972440" y="81279"/>
                <a:ext cx="345678" cy="3901440"/>
              </a:xfrm>
              <a:prstGeom prst="round2SameRect">
                <a:avLst/>
              </a:prstGeom>
              <a:grp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Round Same Side Corner Rectangle 20"/>
              <p:cNvSpPr/>
              <p:nvPr/>
            </p:nvSpPr>
            <p:spPr>
              <a:xfrm>
                <a:off x="2194560" y="1876035"/>
                <a:ext cx="3884565" cy="3119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Structural Acrylics</a:t>
                </a:r>
              </a:p>
            </p:txBody>
          </p:sp>
        </p:grpSp>
        <p:grpSp>
          <p:nvGrpSpPr>
            <p:cNvPr id="15" name="Group 14"/>
            <p:cNvGrpSpPr/>
            <p:nvPr/>
          </p:nvGrpSpPr>
          <p:grpSpPr>
            <a:xfrm>
              <a:off x="1828801" y="2858493"/>
              <a:ext cx="2194560" cy="432097"/>
              <a:chOff x="0" y="1815951"/>
              <a:chExt cx="2194560" cy="432097"/>
            </a:xfrm>
            <a:solidFill>
              <a:srgbClr val="0070C0"/>
            </a:solidFill>
            <a:scene3d>
              <a:camera prst="orthographicFront">
                <a:rot lat="0" lon="0" rev="0"/>
              </a:camera>
              <a:lightRig rig="balanced" dir="t">
                <a:rot lat="0" lon="0" rev="8700000"/>
              </a:lightRig>
            </a:scene3d>
          </p:grpSpPr>
          <p:sp>
            <p:nvSpPr>
              <p:cNvPr id="40" name="Rounded Rectangle 39"/>
              <p:cNvSpPr/>
              <p:nvPr/>
            </p:nvSpPr>
            <p:spPr>
              <a:xfrm>
                <a:off x="0" y="1815951"/>
                <a:ext cx="2194560" cy="432097"/>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a:lstStyle/>
              <a:p>
                <a:endParaRPr lang="en-US"/>
              </a:p>
            </p:txBody>
          </p:sp>
          <p:sp>
            <p:nvSpPr>
              <p:cNvPr id="41" name="Rounded Rectangle 22"/>
              <p:cNvSpPr/>
              <p:nvPr/>
            </p:nvSpPr>
            <p:spPr>
              <a:xfrm>
                <a:off x="21093" y="1837044"/>
                <a:ext cx="2152374" cy="38991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TA</a:t>
                </a:r>
              </a:p>
            </p:txBody>
          </p:sp>
        </p:grpSp>
        <p:grpSp>
          <p:nvGrpSpPr>
            <p:cNvPr id="16" name="Group 15"/>
            <p:cNvGrpSpPr/>
            <p:nvPr/>
          </p:nvGrpSpPr>
          <p:grpSpPr>
            <a:xfrm>
              <a:off x="4023360" y="3355405"/>
              <a:ext cx="3901440" cy="345678"/>
              <a:chOff x="2194559" y="2312863"/>
              <a:chExt cx="3901440" cy="345678"/>
            </a:xfrm>
            <a:solidFill>
              <a:schemeClr val="bg1"/>
            </a:solidFill>
          </p:grpSpPr>
          <p:sp>
            <p:nvSpPr>
              <p:cNvPr id="38" name="Round Same Side Corner Rectangle 37"/>
              <p:cNvSpPr/>
              <p:nvPr/>
            </p:nvSpPr>
            <p:spPr>
              <a:xfrm rot="5400000">
                <a:off x="3972440" y="534982"/>
                <a:ext cx="345678" cy="3901440"/>
              </a:xfrm>
              <a:prstGeom prst="round2SameRect">
                <a:avLst/>
              </a:prstGeom>
              <a:grp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Round Same Side Corner Rectangle 24"/>
              <p:cNvSpPr/>
              <p:nvPr/>
            </p:nvSpPr>
            <p:spPr>
              <a:xfrm>
                <a:off x="2194560" y="2329738"/>
                <a:ext cx="3884565" cy="3119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Modified Epoxies</a:t>
                </a:r>
              </a:p>
            </p:txBody>
          </p:sp>
        </p:grpSp>
        <p:grpSp>
          <p:nvGrpSpPr>
            <p:cNvPr id="17" name="Group 16"/>
            <p:cNvGrpSpPr/>
            <p:nvPr/>
          </p:nvGrpSpPr>
          <p:grpSpPr>
            <a:xfrm>
              <a:off x="1828801" y="3312195"/>
              <a:ext cx="2194560" cy="432097"/>
              <a:chOff x="0" y="2269653"/>
              <a:chExt cx="2194560" cy="432097"/>
            </a:xfrm>
            <a:solidFill>
              <a:srgbClr val="0070C0"/>
            </a:solidFill>
            <a:scene3d>
              <a:camera prst="orthographicFront">
                <a:rot lat="0" lon="0" rev="0"/>
              </a:camera>
              <a:lightRig rig="balanced" dir="t">
                <a:rot lat="0" lon="0" rev="8700000"/>
              </a:lightRig>
            </a:scene3d>
          </p:grpSpPr>
          <p:sp>
            <p:nvSpPr>
              <p:cNvPr id="36" name="Rounded Rectangle 35"/>
              <p:cNvSpPr/>
              <p:nvPr/>
            </p:nvSpPr>
            <p:spPr>
              <a:xfrm>
                <a:off x="0" y="2269653"/>
                <a:ext cx="2194560" cy="432097"/>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a:lstStyle/>
              <a:p>
                <a:endParaRPr lang="en-US"/>
              </a:p>
            </p:txBody>
          </p:sp>
          <p:sp>
            <p:nvSpPr>
              <p:cNvPr id="37" name="Rounded Rectangle 26"/>
              <p:cNvSpPr/>
              <p:nvPr/>
            </p:nvSpPr>
            <p:spPr>
              <a:xfrm>
                <a:off x="21093" y="2290746"/>
                <a:ext cx="2152374" cy="38991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MT</a:t>
                </a:r>
              </a:p>
            </p:txBody>
          </p:sp>
        </p:grpSp>
        <p:grpSp>
          <p:nvGrpSpPr>
            <p:cNvPr id="18" name="Group 17"/>
            <p:cNvGrpSpPr/>
            <p:nvPr/>
          </p:nvGrpSpPr>
          <p:grpSpPr>
            <a:xfrm>
              <a:off x="4023360" y="3809108"/>
              <a:ext cx="3901440" cy="345678"/>
              <a:chOff x="2194559" y="2766566"/>
              <a:chExt cx="3901440" cy="345678"/>
            </a:xfrm>
            <a:solidFill>
              <a:schemeClr val="bg1"/>
            </a:solidFill>
          </p:grpSpPr>
          <p:sp>
            <p:nvSpPr>
              <p:cNvPr id="34" name="Round Same Side Corner Rectangle 33"/>
              <p:cNvSpPr/>
              <p:nvPr/>
            </p:nvSpPr>
            <p:spPr>
              <a:xfrm rot="5400000">
                <a:off x="3972440" y="988685"/>
                <a:ext cx="345678" cy="3901440"/>
              </a:xfrm>
              <a:prstGeom prst="round2SameRect">
                <a:avLst/>
              </a:prstGeom>
              <a:grp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5" name="Round Same Side Corner Rectangle 28"/>
              <p:cNvSpPr/>
              <p:nvPr/>
            </p:nvSpPr>
            <p:spPr>
              <a:xfrm>
                <a:off x="2194560" y="2783441"/>
                <a:ext cx="3884565" cy="3119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MS Polymers</a:t>
                </a:r>
              </a:p>
            </p:txBody>
          </p:sp>
        </p:grpSp>
        <p:grpSp>
          <p:nvGrpSpPr>
            <p:cNvPr id="19" name="Group 18"/>
            <p:cNvGrpSpPr/>
            <p:nvPr/>
          </p:nvGrpSpPr>
          <p:grpSpPr>
            <a:xfrm>
              <a:off x="1828801" y="3765898"/>
              <a:ext cx="2194560" cy="432097"/>
              <a:chOff x="0" y="2723356"/>
              <a:chExt cx="2194560" cy="432097"/>
            </a:xfrm>
            <a:solidFill>
              <a:srgbClr val="0070C0"/>
            </a:solidFill>
            <a:scene3d>
              <a:camera prst="orthographicFront">
                <a:rot lat="0" lon="0" rev="0"/>
              </a:camera>
              <a:lightRig rig="balanced" dir="t">
                <a:rot lat="0" lon="0" rev="8700000"/>
              </a:lightRig>
            </a:scene3d>
          </p:grpSpPr>
          <p:sp>
            <p:nvSpPr>
              <p:cNvPr id="32" name="Rounded Rectangle 31"/>
              <p:cNvSpPr/>
              <p:nvPr/>
            </p:nvSpPr>
            <p:spPr>
              <a:xfrm>
                <a:off x="0" y="2723356"/>
                <a:ext cx="2194560" cy="432097"/>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a:lstStyle/>
              <a:p>
                <a:endParaRPr lang="en-US"/>
              </a:p>
            </p:txBody>
          </p:sp>
          <p:sp>
            <p:nvSpPr>
              <p:cNvPr id="33" name="Rounded Rectangle 30"/>
              <p:cNvSpPr/>
              <p:nvPr/>
            </p:nvSpPr>
            <p:spPr>
              <a:xfrm>
                <a:off x="21093" y="2744449"/>
                <a:ext cx="2152374" cy="38991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MS</a:t>
                </a:r>
              </a:p>
            </p:txBody>
          </p:sp>
        </p:grpSp>
        <p:grpSp>
          <p:nvGrpSpPr>
            <p:cNvPr id="20" name="Group 19"/>
            <p:cNvGrpSpPr/>
            <p:nvPr/>
          </p:nvGrpSpPr>
          <p:grpSpPr>
            <a:xfrm>
              <a:off x="4023360" y="4262810"/>
              <a:ext cx="3901440" cy="345678"/>
              <a:chOff x="2194559" y="3220268"/>
              <a:chExt cx="3901440" cy="345678"/>
            </a:xfrm>
            <a:solidFill>
              <a:schemeClr val="bg1"/>
            </a:solidFill>
          </p:grpSpPr>
          <p:sp>
            <p:nvSpPr>
              <p:cNvPr id="30" name="Round Same Side Corner Rectangle 29"/>
              <p:cNvSpPr/>
              <p:nvPr/>
            </p:nvSpPr>
            <p:spPr>
              <a:xfrm rot="5400000">
                <a:off x="3972440" y="1442387"/>
                <a:ext cx="345678" cy="3901440"/>
              </a:xfrm>
              <a:prstGeom prst="round2SameRect">
                <a:avLst/>
              </a:prstGeom>
              <a:grp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1" name="Round Same Side Corner Rectangle 32"/>
              <p:cNvSpPr/>
              <p:nvPr/>
            </p:nvSpPr>
            <p:spPr>
              <a:xfrm>
                <a:off x="2194560" y="3237143"/>
                <a:ext cx="3884565" cy="3119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Two Component Polyurethanes</a:t>
                </a:r>
              </a:p>
            </p:txBody>
          </p:sp>
        </p:grpSp>
        <p:grpSp>
          <p:nvGrpSpPr>
            <p:cNvPr id="21" name="Group 20"/>
            <p:cNvGrpSpPr/>
            <p:nvPr/>
          </p:nvGrpSpPr>
          <p:grpSpPr>
            <a:xfrm>
              <a:off x="1828801" y="4219600"/>
              <a:ext cx="2194560" cy="432097"/>
              <a:chOff x="0" y="3177058"/>
              <a:chExt cx="2194560" cy="432097"/>
            </a:xfrm>
            <a:solidFill>
              <a:srgbClr val="0070C0"/>
            </a:solidFill>
            <a:scene3d>
              <a:camera prst="orthographicFront">
                <a:rot lat="0" lon="0" rev="0"/>
              </a:camera>
              <a:lightRig rig="balanced" dir="t">
                <a:rot lat="0" lon="0" rev="8700000"/>
              </a:lightRig>
            </a:scene3d>
          </p:grpSpPr>
          <p:sp>
            <p:nvSpPr>
              <p:cNvPr id="28" name="Rounded Rectangle 27"/>
              <p:cNvSpPr/>
              <p:nvPr/>
            </p:nvSpPr>
            <p:spPr>
              <a:xfrm>
                <a:off x="0" y="3177058"/>
                <a:ext cx="2194560" cy="432097"/>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a:lstStyle/>
              <a:p>
                <a:endParaRPr lang="en-US"/>
              </a:p>
            </p:txBody>
          </p:sp>
          <p:sp>
            <p:nvSpPr>
              <p:cNvPr id="29" name="Rounded Rectangle 34"/>
              <p:cNvSpPr/>
              <p:nvPr/>
            </p:nvSpPr>
            <p:spPr>
              <a:xfrm>
                <a:off x="21093" y="3198151"/>
                <a:ext cx="2152374" cy="38991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PT</a:t>
                </a:r>
              </a:p>
            </p:txBody>
          </p:sp>
        </p:grpSp>
        <p:grpSp>
          <p:nvGrpSpPr>
            <p:cNvPr id="22" name="Group 21"/>
            <p:cNvGrpSpPr/>
            <p:nvPr/>
          </p:nvGrpSpPr>
          <p:grpSpPr>
            <a:xfrm>
              <a:off x="4023360" y="4716513"/>
              <a:ext cx="3901440" cy="345678"/>
              <a:chOff x="2194559" y="3673971"/>
              <a:chExt cx="3901440" cy="345678"/>
            </a:xfrm>
            <a:solidFill>
              <a:schemeClr val="bg1"/>
            </a:solidFill>
          </p:grpSpPr>
          <p:sp>
            <p:nvSpPr>
              <p:cNvPr id="26" name="Round Same Side Corner Rectangle 25"/>
              <p:cNvSpPr/>
              <p:nvPr/>
            </p:nvSpPr>
            <p:spPr>
              <a:xfrm rot="5400000">
                <a:off x="3972440" y="1896090"/>
                <a:ext cx="345678" cy="3901440"/>
              </a:xfrm>
              <a:prstGeom prst="round2SameRect">
                <a:avLst/>
              </a:prstGeom>
              <a:grpFill/>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Round Same Side Corner Rectangle 36"/>
              <p:cNvSpPr/>
              <p:nvPr/>
            </p:nvSpPr>
            <p:spPr>
              <a:xfrm>
                <a:off x="2194560" y="3690846"/>
                <a:ext cx="3884565" cy="3119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UV Curable </a:t>
                </a:r>
              </a:p>
            </p:txBody>
          </p:sp>
        </p:grpSp>
        <p:grpSp>
          <p:nvGrpSpPr>
            <p:cNvPr id="23" name="Group 22"/>
            <p:cNvGrpSpPr/>
            <p:nvPr/>
          </p:nvGrpSpPr>
          <p:grpSpPr>
            <a:xfrm>
              <a:off x="1828801" y="4673303"/>
              <a:ext cx="2194560" cy="432097"/>
              <a:chOff x="0" y="3630761"/>
              <a:chExt cx="2194560" cy="432097"/>
            </a:xfrm>
            <a:solidFill>
              <a:srgbClr val="0070C0"/>
            </a:solidFill>
            <a:scene3d>
              <a:camera prst="orthographicFront">
                <a:rot lat="0" lon="0" rev="0"/>
              </a:camera>
              <a:lightRig rig="balanced" dir="t">
                <a:rot lat="0" lon="0" rev="8700000"/>
              </a:lightRig>
            </a:scene3d>
          </p:grpSpPr>
          <p:sp>
            <p:nvSpPr>
              <p:cNvPr id="24" name="Rounded Rectangle 23"/>
              <p:cNvSpPr/>
              <p:nvPr/>
            </p:nvSpPr>
            <p:spPr>
              <a:xfrm>
                <a:off x="0" y="3630761"/>
                <a:ext cx="2194560" cy="432097"/>
              </a:xfrm>
              <a:prstGeom prst="roundRect">
                <a:avLst/>
              </a:prstGeom>
              <a:grpFill/>
              <a:ln>
                <a:noFill/>
              </a:ln>
              <a:effectLst>
                <a:outerShdw blurRad="44450" dist="27940" dir="5400000" algn="ctr">
                  <a:srgbClr val="000000">
                    <a:alpha val="32000"/>
                  </a:srgbClr>
                </a:outerShdw>
              </a:effectLst>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a:lstStyle/>
              <a:p>
                <a:endParaRPr lang="en-US"/>
              </a:p>
            </p:txBody>
          </p:sp>
          <p:sp>
            <p:nvSpPr>
              <p:cNvPr id="25" name="Rounded Rectangle 38"/>
              <p:cNvSpPr/>
              <p:nvPr/>
            </p:nvSpPr>
            <p:spPr>
              <a:xfrm>
                <a:off x="21093" y="3651854"/>
                <a:ext cx="2152374" cy="38991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UV</a:t>
                </a:r>
              </a:p>
            </p:txBody>
          </p:sp>
        </p:grpSp>
      </p:grpSp>
      <p:sp>
        <p:nvSpPr>
          <p:cNvPr id="60"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Permabond Product Lines</a:t>
            </a:r>
          </a:p>
        </p:txBody>
      </p:sp>
    </p:spTree>
    <p:extLst>
      <p:ext uri="{BB962C8B-B14F-4D97-AF65-F5344CB8AC3E}">
        <p14:creationId xmlns:p14="http://schemas.microsoft.com/office/powerpoint/2010/main" val="3353458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1371600"/>
            <a:ext cx="7696200" cy="1569660"/>
          </a:xfrm>
          <a:prstGeom prst="rect">
            <a:avLst/>
          </a:prstGeom>
        </p:spPr>
        <p:txBody>
          <a:bodyPr wrap="square">
            <a:spAutoFit/>
          </a:bodyPr>
          <a:lstStyle/>
          <a:p>
            <a:pPr>
              <a:buFont typeface="Arial" charset="0"/>
              <a:buNone/>
              <a:defRPr/>
            </a:pPr>
            <a:r>
              <a:rPr lang="en-US" sz="2400" b="1" dirty="0">
                <a:cs typeface="Arial" charset="0"/>
              </a:rPr>
              <a:t>Permabond TA4605 and TA4610 </a:t>
            </a:r>
            <a:r>
              <a:rPr lang="en-US" sz="2400" dirty="0">
                <a:cs typeface="Arial" charset="0"/>
              </a:rPr>
              <a:t>bond untreated polyolefin surfaces.  They are ideal for bonding polypropylene, polyethylene, and PTFE without the need for pre-treatment.  These Adhesives have much lower odor than MMAs.</a:t>
            </a:r>
            <a:endParaRPr lang="en-US" sz="2400" dirty="0">
              <a:latin typeface="+mn-lt"/>
              <a:cs typeface="Arial" charset="0"/>
            </a:endParaRPr>
          </a:p>
        </p:txBody>
      </p:sp>
      <p:sp>
        <p:nvSpPr>
          <p:cNvPr id="4" name="TextBox 23"/>
          <p:cNvSpPr txBox="1">
            <a:spLocks noChangeArrowheads="1"/>
          </p:cNvSpPr>
          <p:nvPr/>
        </p:nvSpPr>
        <p:spPr bwMode="auto">
          <a:xfrm>
            <a:off x="0" y="21157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s-PR" altLang="en-US" sz="3200" b="1" dirty="0" err="1">
                <a:solidFill>
                  <a:srgbClr val="0070C0"/>
                </a:solidFill>
              </a:rPr>
              <a:t>Structural</a:t>
            </a:r>
            <a:r>
              <a:rPr lang="es-PR" altLang="en-US" sz="3200" b="1" dirty="0">
                <a:solidFill>
                  <a:srgbClr val="0070C0"/>
                </a:solidFill>
              </a:rPr>
              <a:t> </a:t>
            </a:r>
            <a:r>
              <a:rPr lang="es-PR" altLang="en-US" sz="3200" b="1" dirty="0" err="1">
                <a:solidFill>
                  <a:srgbClr val="0070C0"/>
                </a:solidFill>
              </a:rPr>
              <a:t>Acrylics</a:t>
            </a:r>
            <a:r>
              <a:rPr lang="en-US" altLang="en-US" sz="3200" b="1" dirty="0">
                <a:solidFill>
                  <a:srgbClr val="0070C0"/>
                </a:solidFill>
              </a:rPr>
              <a:t> For Difficult to Bond Plastics</a:t>
            </a:r>
            <a:endParaRPr lang="es-PR" altLang="en-US" sz="3200" b="1" dirty="0">
              <a:solidFill>
                <a:srgbClr val="0070C0"/>
              </a:solidFill>
            </a:endParaRPr>
          </a:p>
        </p:txBody>
      </p:sp>
      <p:sp>
        <p:nvSpPr>
          <p:cNvPr id="6" name="TextBox 23"/>
          <p:cNvSpPr txBox="1">
            <a:spLocks noChangeArrowheads="1"/>
          </p:cNvSpPr>
          <p:nvPr/>
        </p:nvSpPr>
        <p:spPr bwMode="auto">
          <a:xfrm>
            <a:off x="0" y="7868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u="sng" dirty="0">
                <a:solidFill>
                  <a:srgbClr val="0070C0"/>
                </a:solidFill>
              </a:rPr>
              <a:t>Polyolefins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5555" b="28889"/>
          <a:stretch/>
        </p:blipFill>
        <p:spPr>
          <a:xfrm>
            <a:off x="2133600" y="3018533"/>
            <a:ext cx="5257800" cy="1796415"/>
          </a:xfrm>
          <a:prstGeom prst="rect">
            <a:avLst/>
          </a:prstGeom>
        </p:spPr>
      </p:pic>
      <p:sp>
        <p:nvSpPr>
          <p:cNvPr id="7" name="TextBox 6"/>
          <p:cNvSpPr txBox="1"/>
          <p:nvPr/>
        </p:nvSpPr>
        <p:spPr>
          <a:xfrm>
            <a:off x="3048000" y="4804025"/>
            <a:ext cx="4787593" cy="646331"/>
          </a:xfrm>
          <a:prstGeom prst="rect">
            <a:avLst/>
          </a:prstGeom>
          <a:noFill/>
        </p:spPr>
        <p:txBody>
          <a:bodyPr wrap="none" rtlCol="0">
            <a:spAutoFit/>
          </a:bodyPr>
          <a:lstStyle/>
          <a:p>
            <a:r>
              <a:rPr lang="en-US" dirty="0"/>
              <a:t>Above polypropylene lap shears bonded with </a:t>
            </a:r>
          </a:p>
          <a:p>
            <a:r>
              <a:rPr lang="en-US" dirty="0"/>
              <a:t>TA4610 stretch and deform before the bond fails.</a:t>
            </a:r>
          </a:p>
        </p:txBody>
      </p:sp>
    </p:spTree>
    <p:extLst>
      <p:ext uri="{BB962C8B-B14F-4D97-AF65-F5344CB8AC3E}">
        <p14:creationId xmlns:p14="http://schemas.microsoft.com/office/powerpoint/2010/main" val="40808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85800" y="1414686"/>
            <a:ext cx="4686300" cy="3416320"/>
          </a:xfrm>
          <a:prstGeom prst="rect">
            <a:avLst/>
          </a:prstGeom>
        </p:spPr>
        <p:txBody>
          <a:bodyPr wrap="square">
            <a:spAutoFit/>
          </a:bodyPr>
          <a:lstStyle/>
          <a:p>
            <a:pPr algn="l"/>
            <a:r>
              <a:rPr lang="en-US" sz="2400" b="1" i="1" dirty="0">
                <a:solidFill>
                  <a:srgbClr val="FF0000"/>
                </a:solidFill>
                <a:cs typeface="Arial" charset="0"/>
              </a:rPr>
              <a:t>NEW! </a:t>
            </a:r>
            <a:r>
              <a:rPr lang="en-US" sz="2400" b="1" dirty="0">
                <a:cs typeface="Arial" charset="0"/>
              </a:rPr>
              <a:t>Permabond TA4660 </a:t>
            </a:r>
            <a:r>
              <a:rPr lang="en-US" sz="2400" b="0" i="0" u="none" strike="noStrike" baseline="0" dirty="0">
                <a:latin typeface="Calibri" panose="020F0502020204030204" pitchFamily="34" charset="0"/>
              </a:rPr>
              <a:t>is a two-part structural adhesive ideal for bonding filled and unfilled nylon. No primer or surface pretreatment is needed to form bonds that exceed the strength of the nylon. This 2:1 mix ratio, low odor, room temperature curing adhesive also bonds metals.</a:t>
            </a:r>
          </a:p>
        </p:txBody>
      </p:sp>
      <p:sp>
        <p:nvSpPr>
          <p:cNvPr id="4" name="TextBox 23"/>
          <p:cNvSpPr txBox="1">
            <a:spLocks noChangeArrowheads="1"/>
          </p:cNvSpPr>
          <p:nvPr/>
        </p:nvSpPr>
        <p:spPr bwMode="auto">
          <a:xfrm>
            <a:off x="0" y="21157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s-PR" altLang="en-US" sz="3200" b="1" dirty="0" err="1">
                <a:solidFill>
                  <a:srgbClr val="0070C0"/>
                </a:solidFill>
              </a:rPr>
              <a:t>Structural</a:t>
            </a:r>
            <a:r>
              <a:rPr lang="es-PR" altLang="en-US" sz="3200" b="1" dirty="0">
                <a:solidFill>
                  <a:srgbClr val="0070C0"/>
                </a:solidFill>
              </a:rPr>
              <a:t> </a:t>
            </a:r>
            <a:r>
              <a:rPr lang="es-PR" altLang="en-US" sz="3200" b="1" dirty="0" err="1">
                <a:solidFill>
                  <a:srgbClr val="0070C0"/>
                </a:solidFill>
              </a:rPr>
              <a:t>Acrylics</a:t>
            </a:r>
            <a:r>
              <a:rPr lang="en-US" altLang="en-US" sz="3200" b="1" dirty="0">
                <a:solidFill>
                  <a:srgbClr val="0070C0"/>
                </a:solidFill>
              </a:rPr>
              <a:t> For Difficult to Bond Plastics</a:t>
            </a:r>
            <a:endParaRPr lang="es-PR" altLang="en-US" sz="3200" b="1" dirty="0">
              <a:solidFill>
                <a:srgbClr val="0070C0"/>
              </a:solidFill>
            </a:endParaRPr>
          </a:p>
        </p:txBody>
      </p:sp>
      <p:sp>
        <p:nvSpPr>
          <p:cNvPr id="6" name="TextBox 23"/>
          <p:cNvSpPr txBox="1">
            <a:spLocks noChangeArrowheads="1"/>
          </p:cNvSpPr>
          <p:nvPr/>
        </p:nvSpPr>
        <p:spPr bwMode="auto">
          <a:xfrm>
            <a:off x="0" y="7868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u="sng" dirty="0">
                <a:solidFill>
                  <a:srgbClr val="0070C0"/>
                </a:solidFill>
              </a:rPr>
              <a:t>Nylon</a:t>
            </a:r>
          </a:p>
        </p:txBody>
      </p:sp>
      <p:sp>
        <p:nvSpPr>
          <p:cNvPr id="7" name="TextBox 6"/>
          <p:cNvSpPr txBox="1"/>
          <p:nvPr/>
        </p:nvSpPr>
        <p:spPr>
          <a:xfrm>
            <a:off x="4736777" y="5702440"/>
            <a:ext cx="4391843" cy="646331"/>
          </a:xfrm>
          <a:prstGeom prst="rect">
            <a:avLst/>
          </a:prstGeom>
          <a:noFill/>
        </p:spPr>
        <p:txBody>
          <a:bodyPr wrap="none" rtlCol="0">
            <a:spAutoFit/>
          </a:bodyPr>
          <a:lstStyle/>
          <a:p>
            <a:r>
              <a:rPr lang="en-US" dirty="0"/>
              <a:t>Above nylon lap shears bonded with TA4660 </a:t>
            </a:r>
          </a:p>
          <a:p>
            <a:r>
              <a:rPr lang="en-US" dirty="0"/>
              <a:t>deform and break before the bond fails.</a:t>
            </a:r>
          </a:p>
        </p:txBody>
      </p:sp>
      <p:pic>
        <p:nvPicPr>
          <p:cNvPr id="8" name="Picture 7" descr="A picture containing text, purple, blue, accessory&#10;&#10;Description automatically generated">
            <a:extLst>
              <a:ext uri="{FF2B5EF4-FFF2-40B4-BE49-F238E27FC236}">
                <a16:creationId xmlns:a16="http://schemas.microsoft.com/office/drawing/2014/main" id="{3AE40190-34A1-9404-B89F-19A0F429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852" y="1118503"/>
            <a:ext cx="3428768" cy="4008687"/>
          </a:xfrm>
          <a:prstGeom prst="rect">
            <a:avLst/>
          </a:prstGeom>
        </p:spPr>
      </p:pic>
      <p:pic>
        <p:nvPicPr>
          <p:cNvPr id="10" name="Picture 9" descr="Logo&#10;&#10;Description automatically generated">
            <a:extLst>
              <a:ext uri="{FF2B5EF4-FFF2-40B4-BE49-F238E27FC236}">
                <a16:creationId xmlns:a16="http://schemas.microsoft.com/office/drawing/2014/main" id="{86109BBD-195F-5BB5-ABCB-D4CA4204F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979169"/>
            <a:ext cx="1667256" cy="1667256"/>
          </a:xfrm>
          <a:prstGeom prst="rect">
            <a:avLst/>
          </a:prstGeom>
        </p:spPr>
      </p:pic>
    </p:spTree>
    <p:extLst>
      <p:ext uri="{BB962C8B-B14F-4D97-AF65-F5344CB8AC3E}">
        <p14:creationId xmlns:p14="http://schemas.microsoft.com/office/powerpoint/2010/main" val="370085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0" y="685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Description</a:t>
            </a:r>
          </a:p>
        </p:txBody>
      </p:sp>
      <p:sp>
        <p:nvSpPr>
          <p:cNvPr id="5"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Flexible Adhesives</a:t>
            </a:r>
          </a:p>
        </p:txBody>
      </p:sp>
      <p:sp>
        <p:nvSpPr>
          <p:cNvPr id="7" name="TextBox 6"/>
          <p:cNvSpPr txBox="1"/>
          <p:nvPr/>
        </p:nvSpPr>
        <p:spPr>
          <a:xfrm>
            <a:off x="228600" y="1329750"/>
            <a:ext cx="8686800" cy="2677656"/>
          </a:xfrm>
          <a:prstGeom prst="rect">
            <a:avLst/>
          </a:prstGeom>
          <a:noFill/>
        </p:spPr>
        <p:txBody>
          <a:bodyPr wrap="square" rtlCol="0">
            <a:spAutoFit/>
          </a:bodyPr>
          <a:lstStyle/>
          <a:p>
            <a:r>
              <a:rPr lang="en-US" sz="2400" dirty="0"/>
              <a:t>Modified Epoxies, and MS Polymers  offer flexibility and provide</a:t>
            </a:r>
          </a:p>
          <a:p>
            <a:r>
              <a:rPr lang="en-US" sz="2400" dirty="0"/>
              <a:t>unique benefits. Their flexibility combined with low shrinkage make them ideal for bonding thin substrates with no read through and for potting without exerting stress on sensitive components.</a:t>
            </a:r>
          </a:p>
          <a:p>
            <a:endParaRPr lang="en-US" sz="2400" dirty="0"/>
          </a:p>
          <a:p>
            <a:r>
              <a:rPr lang="en-US" sz="2400" dirty="0"/>
              <a:t>Modified Epoxies are two component and MS Polymers are single component room temperature moisture curing.</a:t>
            </a:r>
          </a:p>
        </p:txBody>
      </p:sp>
    </p:spTree>
    <p:extLst>
      <p:ext uri="{BB962C8B-B14F-4D97-AF65-F5344CB8AC3E}">
        <p14:creationId xmlns:p14="http://schemas.microsoft.com/office/powerpoint/2010/main" val="290515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0" y="7162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Advantages</a:t>
            </a:r>
          </a:p>
        </p:txBody>
      </p:sp>
      <p:sp>
        <p:nvSpPr>
          <p:cNvPr id="5"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Flexible Adhesives</a:t>
            </a:r>
          </a:p>
        </p:txBody>
      </p:sp>
      <p:sp>
        <p:nvSpPr>
          <p:cNvPr id="7" name="TextBox 6"/>
          <p:cNvSpPr txBox="1"/>
          <p:nvPr/>
        </p:nvSpPr>
        <p:spPr>
          <a:xfrm>
            <a:off x="952500" y="1390650"/>
            <a:ext cx="72390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dk1"/>
                </a:solidFill>
              </a:rPr>
              <a:t>Absorb stresses from thermal expansion</a:t>
            </a:r>
          </a:p>
          <a:p>
            <a:pPr marL="342900" indent="-342900">
              <a:buFont typeface="Arial" panose="020B0604020202020204" pitchFamily="34" charset="0"/>
              <a:buChar char="•"/>
            </a:pPr>
            <a:r>
              <a:rPr lang="en-US" sz="2400" dirty="0">
                <a:solidFill>
                  <a:schemeClr val="dk1"/>
                </a:solidFill>
              </a:rPr>
              <a:t>Paintable</a:t>
            </a:r>
          </a:p>
          <a:p>
            <a:pPr marL="342900" indent="-342900">
              <a:buFont typeface="Arial" panose="020B0604020202020204" pitchFamily="34" charset="0"/>
              <a:buChar char="•"/>
            </a:pPr>
            <a:r>
              <a:rPr lang="en-US" sz="2400" dirty="0">
                <a:solidFill>
                  <a:schemeClr val="dk1"/>
                </a:solidFill>
              </a:rPr>
              <a:t>Non-corrosive </a:t>
            </a:r>
          </a:p>
          <a:p>
            <a:pPr marL="342900" indent="-342900">
              <a:buFont typeface="Arial" panose="020B0604020202020204" pitchFamily="34" charset="0"/>
              <a:buChar char="•"/>
            </a:pPr>
            <a:r>
              <a:rPr lang="en-US" sz="2400" dirty="0">
                <a:solidFill>
                  <a:schemeClr val="dk1"/>
                </a:solidFill>
              </a:rPr>
              <a:t>Fast Tack Free Time </a:t>
            </a:r>
          </a:p>
          <a:p>
            <a:pPr marL="342900" indent="-342900">
              <a:buFont typeface="Arial" panose="020B0604020202020204" pitchFamily="34" charset="0"/>
              <a:buChar char="•"/>
            </a:pPr>
            <a:r>
              <a:rPr lang="en-US" sz="2400" dirty="0">
                <a:solidFill>
                  <a:schemeClr val="dk1"/>
                </a:solidFill>
              </a:rPr>
              <a:t>Adhesion to a Variety of Substrates </a:t>
            </a:r>
          </a:p>
          <a:p>
            <a:pPr marL="342900" indent="-342900">
              <a:buFont typeface="Arial" panose="020B0604020202020204" pitchFamily="34" charset="0"/>
              <a:buChar char="•"/>
            </a:pPr>
            <a:r>
              <a:rPr lang="en-US" sz="2400" dirty="0">
                <a:solidFill>
                  <a:schemeClr val="dk1"/>
                </a:solidFill>
              </a:rPr>
              <a:t>No primer needed </a:t>
            </a:r>
          </a:p>
          <a:p>
            <a:pPr marL="342900" indent="-342900">
              <a:buFont typeface="Arial" panose="020B0604020202020204" pitchFamily="34" charset="0"/>
              <a:buChar char="•"/>
            </a:pPr>
            <a:r>
              <a:rPr lang="en-US" sz="2400" dirty="0">
                <a:solidFill>
                  <a:schemeClr val="dk1"/>
                </a:solidFill>
              </a:rPr>
              <a:t>Weather Resistant - No Cracking or Splitting</a:t>
            </a:r>
          </a:p>
          <a:p>
            <a:pPr marL="342900" indent="-342900">
              <a:buFont typeface="Arial" panose="020B0604020202020204" pitchFamily="34" charset="0"/>
              <a:buChar char="•"/>
            </a:pPr>
            <a:r>
              <a:rPr lang="en-US" sz="2400" dirty="0">
                <a:solidFill>
                  <a:schemeClr val="dk1"/>
                </a:solidFill>
              </a:rPr>
              <a:t>Ease of Application - Use in Most Weather Conditions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09882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0" y="762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Description</a:t>
            </a:r>
          </a:p>
        </p:txBody>
      </p:sp>
      <p:sp>
        <p:nvSpPr>
          <p:cNvPr id="5"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Polyurethane Adhesives</a:t>
            </a:r>
          </a:p>
        </p:txBody>
      </p:sp>
      <p:sp>
        <p:nvSpPr>
          <p:cNvPr id="7" name="Rectangle 8"/>
          <p:cNvSpPr>
            <a:spLocks noChangeArrowheads="1"/>
          </p:cNvSpPr>
          <p:nvPr/>
        </p:nvSpPr>
        <p:spPr bwMode="auto">
          <a:xfrm>
            <a:off x="1638300" y="1905000"/>
            <a:ext cx="586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sz="2200" dirty="0"/>
              <a:t>Two component resin and hardener.  </a:t>
            </a:r>
          </a:p>
          <a:p>
            <a:pPr eaLnBrk="1" hangingPunct="1"/>
            <a:r>
              <a:rPr lang="en-US" altLang="en-US" sz="2200" dirty="0"/>
              <a:t>Used for bonding potting and encapsulating.</a:t>
            </a:r>
          </a:p>
        </p:txBody>
      </p:sp>
    </p:spTree>
    <p:extLst>
      <p:ext uri="{BB962C8B-B14F-4D97-AF65-F5344CB8AC3E}">
        <p14:creationId xmlns:p14="http://schemas.microsoft.com/office/powerpoint/2010/main" val="4069404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0" y="68291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Description</a:t>
            </a:r>
          </a:p>
        </p:txBody>
      </p:sp>
      <p:sp>
        <p:nvSpPr>
          <p:cNvPr id="5"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UV Curable Adhesives</a:t>
            </a:r>
          </a:p>
        </p:txBody>
      </p:sp>
      <p:sp>
        <p:nvSpPr>
          <p:cNvPr id="7" name="Rectangle 8"/>
          <p:cNvSpPr>
            <a:spLocks noChangeArrowheads="1"/>
          </p:cNvSpPr>
          <p:nvPr/>
        </p:nvSpPr>
        <p:spPr bwMode="auto">
          <a:xfrm>
            <a:off x="190500" y="1828800"/>
            <a:ext cx="8763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en-US" altLang="en-US" sz="2200" dirty="0"/>
              <a:t>Single-part  adhesives that rapidly polymerize while exposed to UV light.</a:t>
            </a:r>
          </a:p>
          <a:p>
            <a:pPr marL="342900" indent="-342900" eaLnBrk="1" hangingPunct="1">
              <a:buFont typeface="Arial" panose="020B0604020202020204" pitchFamily="34" charset="0"/>
              <a:buChar char="•"/>
            </a:pPr>
            <a:r>
              <a:rPr lang="en-US" altLang="en-US" sz="2200" dirty="0"/>
              <a:t>Permabond has adhesives that cure with UV and Visible light.</a:t>
            </a:r>
          </a:p>
          <a:p>
            <a:pPr marL="342900" indent="-342900" eaLnBrk="1" hangingPunct="1">
              <a:buFont typeface="Arial" panose="020B0604020202020204" pitchFamily="34" charset="0"/>
              <a:buChar char="•"/>
            </a:pPr>
            <a:r>
              <a:rPr lang="en-US" altLang="en-US" sz="2200" dirty="0"/>
              <a:t>A dual cure adhesive/sealant that cures anaerobically as well as with UV light is available for specialty applications.</a:t>
            </a:r>
          </a:p>
          <a:p>
            <a:pPr marL="342900" indent="-342900" eaLnBrk="1" hangingPunct="1">
              <a:buFont typeface="Arial" panose="020B0604020202020204" pitchFamily="34" charset="0"/>
              <a:buChar char="•"/>
            </a:pPr>
            <a:r>
              <a:rPr lang="en-US" altLang="en-US" sz="2200" dirty="0"/>
              <a:t>Dual cure with moisture is also available.</a:t>
            </a:r>
          </a:p>
        </p:txBody>
      </p:sp>
    </p:spTree>
    <p:extLst>
      <p:ext uri="{BB962C8B-B14F-4D97-AF65-F5344CB8AC3E}">
        <p14:creationId xmlns:p14="http://schemas.microsoft.com/office/powerpoint/2010/main" val="69246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0" y="5847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Factors Affecting Cure</a:t>
            </a:r>
          </a:p>
        </p:txBody>
      </p:sp>
      <p:sp>
        <p:nvSpPr>
          <p:cNvPr id="5" name="TextBox 23"/>
          <p:cNvSpPr txBox="1">
            <a:spLocks noChangeArrowheads="1"/>
          </p:cNvSpPr>
          <p:nvPr/>
        </p:nvSpPr>
        <p:spPr bwMode="auto">
          <a:xfrm>
            <a:off x="0" y="8878"/>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UV Curable Adhesives</a:t>
            </a:r>
          </a:p>
        </p:txBody>
      </p:sp>
      <p:sp>
        <p:nvSpPr>
          <p:cNvPr id="6" name="Text Placeholder 2"/>
          <p:cNvSpPr txBox="1">
            <a:spLocks/>
          </p:cNvSpPr>
          <p:nvPr/>
        </p:nvSpPr>
        <p:spPr bwMode="auto">
          <a:xfrm>
            <a:off x="1181100" y="1295400"/>
            <a:ext cx="6781800" cy="386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lnSpc>
                <a:spcPct val="80000"/>
              </a:lnSpc>
              <a:spcBef>
                <a:spcPct val="20000"/>
              </a:spcBef>
              <a:buFont typeface="Arial" panose="020B0604020202020204" pitchFamily="34" charset="0"/>
              <a:buChar char="•"/>
            </a:pPr>
            <a:r>
              <a:rPr lang="en-US" altLang="en-US" sz="2000" b="1" dirty="0"/>
              <a:t>Product</a:t>
            </a:r>
          </a:p>
          <a:p>
            <a:pPr eaLnBrk="1" hangingPunct="1">
              <a:lnSpc>
                <a:spcPct val="80000"/>
              </a:lnSpc>
              <a:spcBef>
                <a:spcPct val="20000"/>
              </a:spcBef>
              <a:buFont typeface="Arial" panose="020B0604020202020204" pitchFamily="34" charset="0"/>
              <a:buChar char="•"/>
            </a:pPr>
            <a:r>
              <a:rPr lang="en-US" altLang="en-US" sz="2000" b="1" dirty="0"/>
              <a:t>Light Intensity</a:t>
            </a:r>
          </a:p>
          <a:p>
            <a:pPr marL="0" indent="0" eaLnBrk="1" hangingPunct="1">
              <a:lnSpc>
                <a:spcPct val="80000"/>
              </a:lnSpc>
              <a:spcBef>
                <a:spcPct val="20000"/>
              </a:spcBef>
            </a:pPr>
            <a:r>
              <a:rPr lang="en-US" altLang="en-US" sz="2000" dirty="0"/>
              <a:t>	-Distance</a:t>
            </a:r>
          </a:p>
          <a:p>
            <a:pPr marL="0" indent="0" eaLnBrk="1" hangingPunct="1">
              <a:lnSpc>
                <a:spcPct val="80000"/>
              </a:lnSpc>
              <a:spcBef>
                <a:spcPct val="20000"/>
              </a:spcBef>
            </a:pPr>
            <a:r>
              <a:rPr lang="en-US" altLang="en-US" sz="2000" dirty="0"/>
              <a:t>	- Lamp focal point </a:t>
            </a:r>
          </a:p>
          <a:p>
            <a:pPr marL="0" indent="0" eaLnBrk="1" hangingPunct="1">
              <a:lnSpc>
                <a:spcPct val="80000"/>
              </a:lnSpc>
              <a:spcBef>
                <a:spcPct val="20000"/>
              </a:spcBef>
            </a:pPr>
            <a:r>
              <a:rPr lang="en-US" altLang="en-US" sz="2000" dirty="0"/>
              <a:t>	- Transmission of light through the substrate. </a:t>
            </a:r>
          </a:p>
          <a:p>
            <a:pPr marL="0" indent="0" eaLnBrk="1" hangingPunct="1">
              <a:lnSpc>
                <a:spcPct val="80000"/>
              </a:lnSpc>
              <a:spcBef>
                <a:spcPct val="20000"/>
              </a:spcBef>
            </a:pPr>
            <a:r>
              <a:rPr lang="en-US" altLang="en-US" sz="2000" dirty="0"/>
              <a:t>	- Measure intensity at the bond site. </a:t>
            </a:r>
          </a:p>
          <a:p>
            <a:pPr eaLnBrk="1" hangingPunct="1">
              <a:lnSpc>
                <a:spcPct val="80000"/>
              </a:lnSpc>
              <a:spcBef>
                <a:spcPct val="20000"/>
              </a:spcBef>
              <a:buFont typeface="Arial" panose="020B0604020202020204" pitchFamily="34" charset="0"/>
              <a:buChar char="•"/>
            </a:pPr>
            <a:r>
              <a:rPr lang="en-US" altLang="en-US" sz="2000" b="1" dirty="0"/>
              <a:t>Wavelength </a:t>
            </a:r>
          </a:p>
          <a:p>
            <a:pPr marL="0" indent="0" eaLnBrk="1" hangingPunct="1">
              <a:lnSpc>
                <a:spcPct val="80000"/>
              </a:lnSpc>
              <a:spcBef>
                <a:spcPct val="20000"/>
              </a:spcBef>
            </a:pPr>
            <a:r>
              <a:rPr lang="en-US" altLang="en-US" sz="2000" dirty="0"/>
              <a:t>	- UV </a:t>
            </a:r>
          </a:p>
          <a:p>
            <a:pPr marL="0" indent="0" eaLnBrk="1" hangingPunct="1">
              <a:lnSpc>
                <a:spcPct val="80000"/>
              </a:lnSpc>
              <a:spcBef>
                <a:spcPct val="20000"/>
              </a:spcBef>
            </a:pPr>
            <a:r>
              <a:rPr lang="en-US" altLang="en-US" sz="2000" dirty="0"/>
              <a:t>	- Visible</a:t>
            </a:r>
          </a:p>
          <a:p>
            <a:pPr eaLnBrk="1" hangingPunct="1">
              <a:lnSpc>
                <a:spcPct val="80000"/>
              </a:lnSpc>
              <a:spcBef>
                <a:spcPct val="20000"/>
              </a:spcBef>
              <a:buFont typeface="Arial" panose="020B0604020202020204" pitchFamily="34" charset="0"/>
              <a:buChar char="•"/>
            </a:pPr>
            <a:r>
              <a:rPr lang="en-US" altLang="en-US" sz="2000" b="1" dirty="0"/>
              <a:t>Time</a:t>
            </a:r>
          </a:p>
        </p:txBody>
      </p:sp>
    </p:spTree>
    <p:extLst>
      <p:ext uri="{BB962C8B-B14F-4D97-AF65-F5344CB8AC3E}">
        <p14:creationId xmlns:p14="http://schemas.microsoft.com/office/powerpoint/2010/main" val="3381314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Top Markets</a:t>
            </a:r>
          </a:p>
        </p:txBody>
      </p:sp>
      <p:sp>
        <p:nvSpPr>
          <p:cNvPr id="6" name="Text Placeholder 2"/>
          <p:cNvSpPr txBox="1">
            <a:spLocks/>
          </p:cNvSpPr>
          <p:nvPr/>
        </p:nvSpPr>
        <p:spPr bwMode="auto">
          <a:xfrm>
            <a:off x="328614" y="584775"/>
            <a:ext cx="4076700" cy="386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Industrial Product OEM’s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Heat Exchangers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Filter Makers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Motor Magnet Bonding</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Speaker Makers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Thread Locking</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Gasket Makers</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D62D6CE-7275-401F-AF96-47D0EC8E8F60}"/>
              </a:ext>
            </a:extLst>
          </p:cNvPr>
          <p:cNvSpPr txBox="1"/>
          <p:nvPr/>
        </p:nvSpPr>
        <p:spPr>
          <a:xfrm>
            <a:off x="4564858" y="579000"/>
            <a:ext cx="4731542" cy="481689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Aerospace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Applications to the Lockheed or Boeing specification</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Electronics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Potting</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High temperature bonding</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Carbon Fiber bonding</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Difficult / Dissimilar Substrates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LSE bonding TA46xx</a:t>
            </a: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Metals to Plastics</a:t>
            </a:r>
          </a:p>
        </p:txBody>
      </p:sp>
    </p:spTree>
    <p:extLst>
      <p:ext uri="{BB962C8B-B14F-4D97-AF65-F5344CB8AC3E}">
        <p14:creationId xmlns:p14="http://schemas.microsoft.com/office/powerpoint/2010/main" val="406490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82908-03E1-4D8D-A3DD-E10E05517DD7}"/>
              </a:ext>
            </a:extLst>
          </p:cNvPr>
          <p:cNvSpPr txBox="1"/>
          <p:nvPr/>
        </p:nvSpPr>
        <p:spPr>
          <a:xfrm>
            <a:off x="2247900" y="1752600"/>
            <a:ext cx="4648200" cy="1107996"/>
          </a:xfrm>
          <a:prstGeom prst="rect">
            <a:avLst/>
          </a:prstGeom>
          <a:noFill/>
        </p:spPr>
        <p:txBody>
          <a:bodyPr wrap="square" rtlCol="0">
            <a:spAutoFit/>
          </a:bodyPr>
          <a:lstStyle/>
          <a:p>
            <a:pPr algn="ctr"/>
            <a:r>
              <a:rPr lang="en-US" sz="6600" dirty="0"/>
              <a:t>Questions…</a:t>
            </a:r>
          </a:p>
        </p:txBody>
      </p:sp>
    </p:spTree>
    <p:extLst>
      <p:ext uri="{BB962C8B-B14F-4D97-AF65-F5344CB8AC3E}">
        <p14:creationId xmlns:p14="http://schemas.microsoft.com/office/powerpoint/2010/main" val="130342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69243869"/>
              </p:ext>
            </p:extLst>
          </p:nvPr>
        </p:nvGraphicFramePr>
        <p:xfrm>
          <a:off x="0" y="558800"/>
          <a:ext cx="9144000" cy="5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0" y="6350000"/>
          <a:ext cx="9144000" cy="50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Slide Number Placeholder 12"/>
          <p:cNvSpPr>
            <a:spLocks noGrp="1"/>
          </p:cNvSpPr>
          <p:nvPr>
            <p:ph type="sldNum" sz="quarter" idx="12"/>
          </p:nvPr>
        </p:nvSpPr>
        <p:spPr/>
        <p:txBody>
          <a:bodyPr/>
          <a:lstStyle/>
          <a:p>
            <a:pPr>
              <a:defRPr/>
            </a:pPr>
            <a:fld id="{42D8E2B1-A14D-4848-8AE5-8F6FFE10B972}" type="slidenum">
              <a:rPr lang="en-US" smtClean="0"/>
              <a:pPr>
                <a:defRPr/>
              </a:pPr>
              <a:t>3</a:t>
            </a:fld>
            <a:endParaRPr lang="en-US" dirty="0"/>
          </a:p>
        </p:txBody>
      </p:sp>
      <p:sp>
        <p:nvSpPr>
          <p:cNvPr id="6" name="TextBox 23"/>
          <p:cNvSpPr txBox="1">
            <a:spLocks noChangeArrowheads="1"/>
          </p:cNvSpPr>
          <p:nvPr/>
        </p:nvSpPr>
        <p:spPr bwMode="auto">
          <a:xfrm>
            <a:off x="152400" y="887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Anaerobic Adhesives &amp; Sealants</a:t>
            </a:r>
          </a:p>
        </p:txBody>
      </p:sp>
      <p:sp>
        <p:nvSpPr>
          <p:cNvPr id="7" name="Rectangle 8"/>
          <p:cNvSpPr>
            <a:spLocks noChangeArrowheads="1"/>
          </p:cNvSpPr>
          <p:nvPr/>
        </p:nvSpPr>
        <p:spPr bwMode="auto">
          <a:xfrm>
            <a:off x="457200" y="1462086"/>
            <a:ext cx="853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457200" indent="-457200" eaLnBrk="1" hangingPunct="1">
              <a:buFont typeface="Arial" panose="020B0604020202020204" pitchFamily="34" charset="0"/>
              <a:buChar char="•"/>
            </a:pPr>
            <a:r>
              <a:rPr lang="en-US" altLang="en-US" sz="2800" dirty="0"/>
              <a:t>Single part liquid that cure to a solid plastic at room  temperature</a:t>
            </a:r>
          </a:p>
          <a:p>
            <a:pPr marL="457200" indent="-457200" eaLnBrk="1" hangingPunct="1">
              <a:buFont typeface="Arial" panose="020B0604020202020204" pitchFamily="34" charset="0"/>
              <a:buChar char="•"/>
            </a:pPr>
            <a:r>
              <a:rPr lang="en-US" altLang="en-US" sz="2800" dirty="0"/>
              <a:t>Used to secure tight-fitting metal parts</a:t>
            </a:r>
          </a:p>
          <a:p>
            <a:pPr marL="457200" indent="-457200" eaLnBrk="1" hangingPunct="1">
              <a:buFont typeface="Arial" panose="020B0604020202020204" pitchFamily="34" charset="0"/>
              <a:buChar char="•"/>
            </a:pPr>
            <a:r>
              <a:rPr lang="en-US" altLang="en-US" sz="2800" dirty="0"/>
              <a:t>Cures in the presence of metal and absence of oxygen</a:t>
            </a:r>
          </a:p>
        </p:txBody>
      </p:sp>
      <p:pic>
        <p:nvPicPr>
          <p:cNvPr id="8" name="Picture 6" descr="aaGroup0817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4205507"/>
            <a:ext cx="390207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a:off x="0" y="5905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Description</a:t>
            </a:r>
          </a:p>
        </p:txBody>
      </p:sp>
    </p:spTree>
    <p:extLst>
      <p:ext uri="{BB962C8B-B14F-4D97-AF65-F5344CB8AC3E}">
        <p14:creationId xmlns:p14="http://schemas.microsoft.com/office/powerpoint/2010/main" val="238092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69243869"/>
              </p:ext>
            </p:extLst>
          </p:nvPr>
        </p:nvGraphicFramePr>
        <p:xfrm>
          <a:off x="0" y="558800"/>
          <a:ext cx="9144000" cy="5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0" y="6350000"/>
          <a:ext cx="9144000" cy="50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Slide Number Placeholder 12"/>
          <p:cNvSpPr>
            <a:spLocks noGrp="1"/>
          </p:cNvSpPr>
          <p:nvPr>
            <p:ph type="sldNum" sz="quarter" idx="12"/>
          </p:nvPr>
        </p:nvSpPr>
        <p:spPr/>
        <p:txBody>
          <a:bodyPr/>
          <a:lstStyle/>
          <a:p>
            <a:pPr>
              <a:defRPr/>
            </a:pPr>
            <a:fld id="{42D8E2B1-A14D-4848-8AE5-8F6FFE10B972}" type="slidenum">
              <a:rPr lang="en-US" smtClean="0"/>
              <a:pPr>
                <a:defRPr/>
              </a:pPr>
              <a:t>4</a:t>
            </a:fld>
            <a:endParaRPr lang="en-US" dirty="0"/>
          </a:p>
        </p:txBody>
      </p:sp>
      <p:sp>
        <p:nvSpPr>
          <p:cNvPr id="6" name="Rectangle 8"/>
          <p:cNvSpPr>
            <a:spLocks noChangeArrowheads="1"/>
          </p:cNvSpPr>
          <p:nvPr/>
        </p:nvSpPr>
        <p:spPr bwMode="auto">
          <a:xfrm>
            <a:off x="1104900" y="1314419"/>
            <a:ext cx="72771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457200" indent="-457200" eaLnBrk="1" hangingPunct="1">
              <a:buFont typeface="Arial" panose="020B0604020202020204" pitchFamily="34" charset="0"/>
              <a:buChar char="•"/>
            </a:pPr>
            <a:r>
              <a:rPr lang="en-US" altLang="en-US" sz="2800" dirty="0"/>
              <a:t>Less weight than mechanical locking devices</a:t>
            </a:r>
          </a:p>
          <a:p>
            <a:pPr marL="457200" indent="-457200" eaLnBrk="1" hangingPunct="1">
              <a:buFont typeface="Arial" panose="020B0604020202020204" pitchFamily="34" charset="0"/>
              <a:buChar char="•"/>
            </a:pPr>
            <a:r>
              <a:rPr lang="en-US" altLang="en-US" sz="2800" dirty="0"/>
              <a:t>Easy clean up</a:t>
            </a:r>
          </a:p>
          <a:p>
            <a:pPr marL="457200" indent="-457200" eaLnBrk="1" hangingPunct="1">
              <a:buFont typeface="Arial" panose="020B0604020202020204" pitchFamily="34" charset="0"/>
              <a:buChar char="•"/>
            </a:pPr>
            <a:r>
              <a:rPr lang="en-US" altLang="en-US" sz="2800" dirty="0"/>
              <a:t>Fast</a:t>
            </a:r>
          </a:p>
          <a:p>
            <a:pPr marL="457200" indent="-457200" eaLnBrk="1" hangingPunct="1">
              <a:buFont typeface="Arial" panose="020B0604020202020204" pitchFamily="34" charset="0"/>
              <a:buChar char="•"/>
            </a:pPr>
            <a:r>
              <a:rPr lang="en-US" altLang="en-US" sz="2800" dirty="0"/>
              <a:t>No odor</a:t>
            </a:r>
          </a:p>
          <a:p>
            <a:pPr marL="457200" indent="-457200" eaLnBrk="1" hangingPunct="1">
              <a:buFont typeface="Arial" panose="020B0604020202020204" pitchFamily="34" charset="0"/>
              <a:buChar char="•"/>
            </a:pPr>
            <a:r>
              <a:rPr lang="en-US" altLang="en-US" sz="2800" dirty="0"/>
              <a:t>Chemical and heat resistance</a:t>
            </a:r>
          </a:p>
        </p:txBody>
      </p:sp>
      <p:sp>
        <p:nvSpPr>
          <p:cNvPr id="7" name="TextBox 9"/>
          <p:cNvSpPr txBox="1">
            <a:spLocks noChangeArrowheads="1"/>
          </p:cNvSpPr>
          <p:nvPr/>
        </p:nvSpPr>
        <p:spPr bwMode="auto">
          <a:xfrm>
            <a:off x="0" y="682644"/>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Advantages</a:t>
            </a:r>
          </a:p>
        </p:txBody>
      </p:sp>
      <p:sp>
        <p:nvSpPr>
          <p:cNvPr id="8" name="TextBox 23"/>
          <p:cNvSpPr txBox="1">
            <a:spLocks noChangeArrowheads="1"/>
          </p:cNvSpPr>
          <p:nvPr/>
        </p:nvSpPr>
        <p:spPr bwMode="auto">
          <a:xfrm>
            <a:off x="2959" y="44494"/>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Anaerobic Adhesives &amp; Sealants</a:t>
            </a:r>
          </a:p>
        </p:txBody>
      </p:sp>
      <p:pic>
        <p:nvPicPr>
          <p:cNvPr id="9" name="Picture 8"/>
          <p:cNvPicPr>
            <a:picLocks noChangeAspect="1"/>
          </p:cNvPicPr>
          <p:nvPr/>
        </p:nvPicPr>
        <p:blipFill>
          <a:blip r:embed="rId13"/>
          <a:stretch>
            <a:fillRect/>
          </a:stretch>
        </p:blipFill>
        <p:spPr>
          <a:xfrm>
            <a:off x="341571" y="4086247"/>
            <a:ext cx="2935029" cy="2492315"/>
          </a:xfrm>
          <a:prstGeom prst="rect">
            <a:avLst/>
          </a:prstGeom>
        </p:spPr>
      </p:pic>
    </p:spTree>
    <p:extLst>
      <p:ext uri="{BB962C8B-B14F-4D97-AF65-F5344CB8AC3E}">
        <p14:creationId xmlns:p14="http://schemas.microsoft.com/office/powerpoint/2010/main" val="254530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3"/>
          <p:cNvPicPr>
            <a:picLocks noChangeAspect="1" noChangeArrowheads="1"/>
          </p:cNvPicPr>
          <p:nvPr/>
        </p:nvPicPr>
        <p:blipFill>
          <a:blip r:embed="rId3" cstate="print"/>
          <a:srcRect/>
          <a:stretch>
            <a:fillRect/>
          </a:stretch>
        </p:blipFill>
        <p:spPr bwMode="auto">
          <a:xfrm>
            <a:off x="7122315" y="2057400"/>
            <a:ext cx="1972235" cy="1828800"/>
          </a:xfrm>
          <a:prstGeom prst="rect">
            <a:avLst/>
          </a:prstGeom>
          <a:noFill/>
          <a:ln w="9525">
            <a:noFill/>
            <a:miter lim="800000"/>
            <a:headEnd/>
            <a:tailEnd/>
          </a:ln>
          <a:effectLst>
            <a:softEdge rad="63500"/>
          </a:effectLst>
        </p:spPr>
      </p:pic>
      <p:graphicFrame>
        <p:nvGraphicFramePr>
          <p:cNvPr id="2" name="Diagram 1"/>
          <p:cNvGraphicFramePr/>
          <p:nvPr>
            <p:extLst>
              <p:ext uri="{D42A27DB-BD31-4B8C-83A1-F6EECF244321}">
                <p14:modId xmlns:p14="http://schemas.microsoft.com/office/powerpoint/2010/main" val="969243869"/>
              </p:ext>
            </p:extLst>
          </p:nvPr>
        </p:nvGraphicFramePr>
        <p:xfrm>
          <a:off x="0" y="558800"/>
          <a:ext cx="9144000" cy="50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23"/>
          <p:cNvSpPr txBox="1">
            <a:spLocks noChangeArrowheads="1"/>
          </p:cNvSpPr>
          <p:nvPr/>
        </p:nvSpPr>
        <p:spPr bwMode="auto">
          <a:xfrm>
            <a:off x="52808"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Anaerobic Adhesives &amp; Sealants</a:t>
            </a:r>
          </a:p>
        </p:txBody>
      </p:sp>
      <p:sp>
        <p:nvSpPr>
          <p:cNvPr id="12" name="Rectangle 8"/>
          <p:cNvSpPr>
            <a:spLocks noChangeArrowheads="1"/>
          </p:cNvSpPr>
          <p:nvPr/>
        </p:nvSpPr>
        <p:spPr bwMode="auto">
          <a:xfrm>
            <a:off x="838200" y="1437593"/>
            <a:ext cx="7467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err="1">
                <a:solidFill>
                  <a:srgbClr val="0070C0"/>
                </a:solidFill>
              </a:rPr>
              <a:t>Threadlocking</a:t>
            </a:r>
            <a:endParaRPr lang="en-US" altLang="en-US" sz="2800" b="1" dirty="0">
              <a:solidFill>
                <a:srgbClr val="0070C0"/>
              </a:solidFill>
            </a:endParaRPr>
          </a:p>
          <a:p>
            <a:pPr algn="ctr" eaLnBrk="1" hangingPunct="1"/>
            <a:r>
              <a:rPr lang="en-US" altLang="en-US" sz="2800" b="1" dirty="0">
                <a:solidFill>
                  <a:srgbClr val="0070C0"/>
                </a:solidFill>
              </a:rPr>
              <a:t>Pipe Sealing</a:t>
            </a:r>
          </a:p>
          <a:p>
            <a:pPr algn="ctr" eaLnBrk="1" hangingPunct="1"/>
            <a:r>
              <a:rPr lang="en-US" altLang="en-US" sz="2800" b="1" dirty="0">
                <a:solidFill>
                  <a:srgbClr val="0070C0"/>
                </a:solidFill>
              </a:rPr>
              <a:t>Retaining </a:t>
            </a:r>
          </a:p>
          <a:p>
            <a:pPr algn="ctr" eaLnBrk="1" hangingPunct="1"/>
            <a:r>
              <a:rPr lang="en-US" altLang="en-US" sz="2800" b="1" dirty="0" err="1">
                <a:solidFill>
                  <a:srgbClr val="0070C0"/>
                </a:solidFill>
              </a:rPr>
              <a:t>Gasketing</a:t>
            </a:r>
            <a:endParaRPr lang="en-US" altLang="en-US" sz="2800" b="1" dirty="0">
              <a:solidFill>
                <a:srgbClr val="0070C0"/>
              </a:solidFill>
            </a:endParaRPr>
          </a:p>
        </p:txBody>
      </p:sp>
      <p:sp>
        <p:nvSpPr>
          <p:cNvPr id="14" name="Rectangle 8"/>
          <p:cNvSpPr>
            <a:spLocks noChangeArrowheads="1"/>
          </p:cNvSpPr>
          <p:nvPr/>
        </p:nvSpPr>
        <p:spPr bwMode="auto">
          <a:xfrm>
            <a:off x="1524000" y="3812083"/>
            <a:ext cx="655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dirty="0"/>
              <a:t>Products vary in strength, recommended substrates, viscosity, gap fill, temperature resistance and color.</a:t>
            </a:r>
          </a:p>
        </p:txBody>
      </p:sp>
      <p:sp>
        <p:nvSpPr>
          <p:cNvPr id="15" name="TextBox 9"/>
          <p:cNvSpPr txBox="1">
            <a:spLocks noChangeArrowheads="1"/>
          </p:cNvSpPr>
          <p:nvPr/>
        </p:nvSpPr>
        <p:spPr bwMode="auto">
          <a:xfrm>
            <a:off x="0" y="890567"/>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Uses</a:t>
            </a:r>
          </a:p>
        </p:txBody>
      </p:sp>
      <p:pic>
        <p:nvPicPr>
          <p:cNvPr id="18" name="Picture 12"/>
          <p:cNvPicPr>
            <a:picLocks noChangeAspect="1" noChangeArrowheads="1"/>
          </p:cNvPicPr>
          <p:nvPr/>
        </p:nvPicPr>
        <p:blipFill>
          <a:blip r:embed="rId9" cstate="print"/>
          <a:srcRect/>
          <a:stretch>
            <a:fillRect/>
          </a:stretch>
        </p:blipFill>
        <p:spPr bwMode="auto">
          <a:xfrm>
            <a:off x="1419896" y="2057400"/>
            <a:ext cx="2009104" cy="1828800"/>
          </a:xfrm>
          <a:prstGeom prst="rect">
            <a:avLst/>
          </a:prstGeom>
          <a:noFill/>
          <a:ln w="9525">
            <a:noFill/>
            <a:miter lim="800000"/>
            <a:headEnd/>
            <a:tailEnd/>
          </a:ln>
          <a:effectLst>
            <a:softEdge rad="63500"/>
          </a:effectLst>
        </p:spPr>
      </p:pic>
      <p:pic>
        <p:nvPicPr>
          <p:cNvPr id="16" name="Picture 10"/>
          <p:cNvPicPr>
            <a:picLocks noChangeAspect="1" noChangeArrowheads="1"/>
          </p:cNvPicPr>
          <p:nvPr/>
        </p:nvPicPr>
        <p:blipFill>
          <a:blip r:embed="rId10" cstate="print"/>
          <a:srcRect/>
          <a:stretch>
            <a:fillRect/>
          </a:stretch>
        </p:blipFill>
        <p:spPr bwMode="auto">
          <a:xfrm>
            <a:off x="91440" y="516734"/>
            <a:ext cx="2011680" cy="1828800"/>
          </a:xfrm>
          <a:prstGeom prst="rect">
            <a:avLst/>
          </a:prstGeom>
          <a:noFill/>
          <a:ln w="9525">
            <a:noFill/>
            <a:miter lim="800000"/>
            <a:headEnd/>
            <a:tailEnd/>
          </a:ln>
          <a:effectLst>
            <a:softEdge rad="63500"/>
          </a:effectLst>
        </p:spPr>
      </p:pic>
      <p:pic>
        <p:nvPicPr>
          <p:cNvPr id="17" name="Picture 11"/>
          <p:cNvPicPr>
            <a:picLocks noChangeAspect="1" noChangeArrowheads="1"/>
          </p:cNvPicPr>
          <p:nvPr/>
        </p:nvPicPr>
        <p:blipFill>
          <a:blip r:embed="rId11" cstate="print"/>
          <a:srcRect/>
          <a:stretch>
            <a:fillRect/>
          </a:stretch>
        </p:blipFill>
        <p:spPr bwMode="auto">
          <a:xfrm>
            <a:off x="6248400" y="640080"/>
            <a:ext cx="1962230" cy="1828800"/>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161466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69243869"/>
              </p:ext>
            </p:extLst>
          </p:nvPr>
        </p:nvGraphicFramePr>
        <p:xfrm>
          <a:off x="0" y="558800"/>
          <a:ext cx="9144000" cy="5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0" y="6350000"/>
          <a:ext cx="9144000" cy="50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Slide Number Placeholder 12"/>
          <p:cNvSpPr>
            <a:spLocks noGrp="1"/>
          </p:cNvSpPr>
          <p:nvPr>
            <p:ph type="sldNum" sz="quarter" idx="12"/>
          </p:nvPr>
        </p:nvSpPr>
        <p:spPr/>
        <p:txBody>
          <a:bodyPr/>
          <a:lstStyle/>
          <a:p>
            <a:pPr>
              <a:defRPr/>
            </a:pPr>
            <a:fld id="{42D8E2B1-A14D-4848-8AE5-8F6FFE10B972}" type="slidenum">
              <a:rPr lang="en-US" smtClean="0"/>
              <a:pPr>
                <a:defRPr/>
              </a:pPr>
              <a:t>6</a:t>
            </a:fld>
            <a:endParaRPr lang="en-US" dirty="0"/>
          </a:p>
        </p:txBody>
      </p:sp>
      <p:sp>
        <p:nvSpPr>
          <p:cNvPr id="5" name="Rectangle 8"/>
          <p:cNvSpPr>
            <a:spLocks noChangeArrowheads="1"/>
          </p:cNvSpPr>
          <p:nvPr/>
        </p:nvSpPr>
        <p:spPr bwMode="auto">
          <a:xfrm>
            <a:off x="-37214" y="106680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lvl="1" eaLnBrk="1" hangingPunct="1"/>
            <a:r>
              <a:rPr lang="en-US" altLang="en-US" dirty="0"/>
              <a:t>Permabond anaerobic numbering consists of two letters followed by three numbers.  The letters indicate strength and viscosity, the numbers are unique for each product.</a:t>
            </a:r>
          </a:p>
          <a:p>
            <a:pPr lvl="1" algn="ctr" eaLnBrk="1" hangingPunct="1"/>
            <a:r>
              <a:rPr lang="en-US" altLang="en-US" dirty="0"/>
              <a:t>H = High</a:t>
            </a:r>
          </a:p>
          <a:p>
            <a:pPr lvl="1" algn="ctr" eaLnBrk="1" hangingPunct="1"/>
            <a:r>
              <a:rPr lang="en-US" altLang="en-US" dirty="0"/>
              <a:t>M = Medium</a:t>
            </a:r>
          </a:p>
          <a:p>
            <a:pPr lvl="1" algn="ctr" eaLnBrk="1" hangingPunct="1"/>
            <a:r>
              <a:rPr lang="en-US" altLang="en-US" dirty="0"/>
              <a:t>L = Low</a:t>
            </a:r>
          </a:p>
          <a:p>
            <a:pPr lvl="1" eaLnBrk="1" hangingPunct="1"/>
            <a:r>
              <a:rPr lang="en-US" altLang="en-US" b="1" dirty="0"/>
              <a:t>The first letter represents strength, the second represents viscosity.  </a:t>
            </a:r>
          </a:p>
          <a:p>
            <a:pPr lvl="2" eaLnBrk="1" hangingPunct="1"/>
            <a:r>
              <a:rPr lang="en-US" altLang="en-US" dirty="0"/>
              <a:t>Example:  LH050 = Low strength + High viscosity</a:t>
            </a:r>
          </a:p>
        </p:txBody>
      </p:sp>
      <p:sp>
        <p:nvSpPr>
          <p:cNvPr id="6" name="TextBox 9"/>
          <p:cNvSpPr txBox="1">
            <a:spLocks noChangeArrowheads="1"/>
          </p:cNvSpPr>
          <p:nvPr/>
        </p:nvSpPr>
        <p:spPr bwMode="auto">
          <a:xfrm>
            <a:off x="-18607" y="611187"/>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Product Numbering System</a:t>
            </a:r>
          </a:p>
        </p:txBody>
      </p:sp>
      <p:sp>
        <p:nvSpPr>
          <p:cNvPr id="7" name="TextBox 23"/>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Anaerobic Adhesives &amp; Sealants</a:t>
            </a:r>
          </a:p>
        </p:txBody>
      </p:sp>
    </p:spTree>
    <p:extLst>
      <p:ext uri="{BB962C8B-B14F-4D97-AF65-F5344CB8AC3E}">
        <p14:creationId xmlns:p14="http://schemas.microsoft.com/office/powerpoint/2010/main" val="222153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Cyanoacrylates</a:t>
            </a:r>
          </a:p>
        </p:txBody>
      </p:sp>
      <p:sp>
        <p:nvSpPr>
          <p:cNvPr id="3" name="Rectangle 8"/>
          <p:cNvSpPr>
            <a:spLocks noChangeArrowheads="1"/>
          </p:cNvSpPr>
          <p:nvPr/>
        </p:nvSpPr>
        <p:spPr bwMode="auto">
          <a:xfrm>
            <a:off x="457200" y="1463100"/>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342900" indent="-342900" eaLnBrk="1" hangingPunct="1">
              <a:buFont typeface="Arial" panose="020B0604020202020204" pitchFamily="34" charset="0"/>
              <a:buChar char="•"/>
            </a:pPr>
            <a:r>
              <a:rPr lang="en-US" altLang="en-US" dirty="0"/>
              <a:t>Single-part adhesives that rapidly polymerize at room temperature</a:t>
            </a:r>
          </a:p>
          <a:p>
            <a:pPr marL="342900" indent="-342900" eaLnBrk="1" hangingPunct="1">
              <a:buFont typeface="Arial" panose="020B0604020202020204" pitchFamily="34" charset="0"/>
              <a:buChar char="•"/>
            </a:pPr>
            <a:endParaRPr lang="en-US" altLang="en-US" dirty="0"/>
          </a:p>
          <a:p>
            <a:pPr marL="342900" indent="-342900" eaLnBrk="1" hangingPunct="1">
              <a:buFont typeface="Arial" panose="020B0604020202020204" pitchFamily="34" charset="0"/>
              <a:buChar char="•"/>
            </a:pPr>
            <a:r>
              <a:rPr lang="en-US" altLang="en-US" dirty="0"/>
              <a:t>Cure is initiated by moisture on the parts surface. Accelerators available for dry or acidic surfaces</a:t>
            </a:r>
          </a:p>
          <a:p>
            <a:pPr marL="342900" indent="-342900" eaLnBrk="1" hangingPunct="1">
              <a:buFont typeface="Arial" panose="020B0604020202020204" pitchFamily="34" charset="0"/>
              <a:buChar char="•"/>
            </a:pPr>
            <a:endParaRPr lang="en-US" altLang="en-US" dirty="0"/>
          </a:p>
          <a:p>
            <a:pPr marL="342900" indent="-342900" eaLnBrk="1" hangingPunct="1">
              <a:buFont typeface="Arial" panose="020B0604020202020204" pitchFamily="34" charset="0"/>
              <a:buChar char="•"/>
            </a:pPr>
            <a:r>
              <a:rPr lang="en-US" altLang="en-US" dirty="0"/>
              <a:t>Develop strength extremely fast </a:t>
            </a:r>
          </a:p>
        </p:txBody>
      </p:sp>
      <p:sp>
        <p:nvSpPr>
          <p:cNvPr id="4" name="TextBox 9"/>
          <p:cNvSpPr txBox="1">
            <a:spLocks noChangeArrowheads="1"/>
          </p:cNvSpPr>
          <p:nvPr/>
        </p:nvSpPr>
        <p:spPr bwMode="auto">
          <a:xfrm>
            <a:off x="190500" y="762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Description</a:t>
            </a:r>
          </a:p>
        </p:txBody>
      </p:sp>
    </p:spTree>
    <p:extLst>
      <p:ext uri="{BB962C8B-B14F-4D97-AF65-F5344CB8AC3E}">
        <p14:creationId xmlns:p14="http://schemas.microsoft.com/office/powerpoint/2010/main" val="191559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968406" y="1134443"/>
            <a:ext cx="7620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en-US" altLang="en-US" b="1" dirty="0"/>
              <a:t>Primary bonding agent.</a:t>
            </a:r>
          </a:p>
          <a:p>
            <a:pPr eaLnBrk="1" hangingPunct="1">
              <a:buFontTx/>
              <a:buChar char="•"/>
            </a:pPr>
            <a:r>
              <a:rPr lang="en-US" altLang="en-US" dirty="0"/>
              <a:t>The adhesive is the only means of holding parts together.</a:t>
            </a:r>
          </a:p>
          <a:p>
            <a:pPr eaLnBrk="1" hangingPunct="1">
              <a:buFontTx/>
              <a:buChar char="•"/>
            </a:pPr>
            <a:r>
              <a:rPr lang="en-US" altLang="en-US" dirty="0"/>
              <a:t>Bonding dissimilar substrates.</a:t>
            </a:r>
          </a:p>
          <a:p>
            <a:pPr eaLnBrk="1" hangingPunct="1"/>
            <a:r>
              <a:rPr lang="en-US" altLang="en-US" b="1" dirty="0"/>
              <a:t>Manufacturing aid</a:t>
            </a:r>
          </a:p>
          <a:p>
            <a:pPr eaLnBrk="1" hangingPunct="1">
              <a:buFontTx/>
              <a:buChar char="•"/>
            </a:pPr>
            <a:r>
              <a:rPr lang="en-US" altLang="en-US" dirty="0"/>
              <a:t>Fixturing parts until the next step in the process.</a:t>
            </a:r>
          </a:p>
          <a:p>
            <a:pPr marL="0" indent="0" eaLnBrk="1" hangingPunct="1"/>
            <a:r>
              <a:rPr lang="en-US" altLang="en-US" b="1" dirty="0"/>
              <a:t>Fingerprint lifter</a:t>
            </a:r>
          </a:p>
          <a:p>
            <a:pPr marL="457200" indent="-457200" eaLnBrk="1" hangingPunct="1">
              <a:buFont typeface="Arial" panose="020B0604020202020204" pitchFamily="34" charset="0"/>
              <a:buChar char="•"/>
            </a:pPr>
            <a:r>
              <a:rPr lang="en-US" altLang="en-US" dirty="0"/>
              <a:t>Fingerprint fuming preserves prints</a:t>
            </a:r>
          </a:p>
          <a:p>
            <a:pPr eaLnBrk="1" hangingPunct="1">
              <a:buFontTx/>
              <a:buChar char="•"/>
            </a:pPr>
            <a:endParaRPr lang="en-US" altLang="en-US" dirty="0"/>
          </a:p>
        </p:txBody>
      </p:sp>
      <p:sp>
        <p:nvSpPr>
          <p:cNvPr id="3" name="TextBox 9"/>
          <p:cNvSpPr txBox="1">
            <a:spLocks noChangeArrowheads="1"/>
          </p:cNvSpPr>
          <p:nvPr/>
        </p:nvSpPr>
        <p:spPr bwMode="auto">
          <a:xfrm>
            <a:off x="762000" y="61533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Uses</a:t>
            </a:r>
          </a:p>
        </p:txBody>
      </p:sp>
      <p:sp>
        <p:nvSpPr>
          <p:cNvPr id="4"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Cyanoacrylates</a:t>
            </a:r>
          </a:p>
        </p:txBody>
      </p:sp>
    </p:spTree>
    <p:extLst>
      <p:ext uri="{BB962C8B-B14F-4D97-AF65-F5344CB8AC3E}">
        <p14:creationId xmlns:p14="http://schemas.microsoft.com/office/powerpoint/2010/main" val="356468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990600" y="1094913"/>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marL="0" indent="0">
              <a:lnSpc>
                <a:spcPct val="90000"/>
              </a:lnSpc>
              <a:spcBef>
                <a:spcPct val="20000"/>
              </a:spcBef>
            </a:pPr>
            <a:r>
              <a:rPr lang="en-US" altLang="en-US" b="1" dirty="0"/>
              <a:t>Humidity</a:t>
            </a:r>
          </a:p>
          <a:p>
            <a:pPr marL="800100" lvl="1" indent="-342900">
              <a:lnSpc>
                <a:spcPct val="90000"/>
              </a:lnSpc>
              <a:spcBef>
                <a:spcPct val="20000"/>
              </a:spcBef>
              <a:buFont typeface="Arial" panose="020B0604020202020204" pitchFamily="34" charset="0"/>
              <a:buChar char="•"/>
            </a:pPr>
            <a:r>
              <a:rPr lang="en-US" altLang="en-US" dirty="0"/>
              <a:t>Low humidity = slower cure speed</a:t>
            </a:r>
          </a:p>
          <a:p>
            <a:pPr marL="0" indent="0">
              <a:lnSpc>
                <a:spcPct val="90000"/>
              </a:lnSpc>
              <a:spcBef>
                <a:spcPct val="20000"/>
              </a:spcBef>
            </a:pPr>
            <a:r>
              <a:rPr lang="en-US" altLang="en-US" b="1" dirty="0"/>
              <a:t>Viscosity/Gaps</a:t>
            </a:r>
          </a:p>
          <a:p>
            <a:pPr marL="800100" lvl="1" indent="-342900">
              <a:lnSpc>
                <a:spcPct val="90000"/>
              </a:lnSpc>
              <a:spcBef>
                <a:spcPct val="20000"/>
              </a:spcBef>
              <a:buFont typeface="Arial" panose="020B0604020202020204" pitchFamily="34" charset="0"/>
              <a:buChar char="•"/>
            </a:pPr>
            <a:r>
              <a:rPr lang="en-US" altLang="en-US" dirty="0"/>
              <a:t>Low viscosity for small gaps</a:t>
            </a:r>
          </a:p>
          <a:p>
            <a:pPr marL="0" indent="0">
              <a:lnSpc>
                <a:spcPct val="90000"/>
              </a:lnSpc>
              <a:spcBef>
                <a:spcPct val="20000"/>
              </a:spcBef>
            </a:pPr>
            <a:r>
              <a:rPr lang="en-US" altLang="en-US" b="1" dirty="0"/>
              <a:t>Substrates</a:t>
            </a:r>
          </a:p>
          <a:p>
            <a:pPr marL="800100" lvl="1" indent="-342900">
              <a:lnSpc>
                <a:spcPct val="90000"/>
              </a:lnSpc>
              <a:spcBef>
                <a:spcPct val="20000"/>
              </a:spcBef>
              <a:buFont typeface="Arial" panose="020B0604020202020204" pitchFamily="34" charset="0"/>
              <a:buChar char="•"/>
            </a:pPr>
            <a:r>
              <a:rPr lang="en-US" altLang="en-US" dirty="0"/>
              <a:t>PTFE (Teflon®), Silicone, Polyethylene, Polypropylene are difficult to bond and require a primer.</a:t>
            </a:r>
          </a:p>
          <a:p>
            <a:pPr marL="0" indent="0">
              <a:lnSpc>
                <a:spcPct val="90000"/>
              </a:lnSpc>
              <a:spcBef>
                <a:spcPct val="20000"/>
              </a:spcBef>
            </a:pPr>
            <a:r>
              <a:rPr lang="en-US" altLang="en-US" b="1" dirty="0"/>
              <a:t>Excess adhesive</a:t>
            </a:r>
          </a:p>
          <a:p>
            <a:pPr marL="800100" lvl="1" indent="-342900">
              <a:lnSpc>
                <a:spcPct val="90000"/>
              </a:lnSpc>
              <a:spcBef>
                <a:spcPct val="20000"/>
              </a:spcBef>
              <a:buFont typeface="Arial" panose="020B0604020202020204" pitchFamily="34" charset="0"/>
              <a:buChar char="•"/>
            </a:pPr>
            <a:r>
              <a:rPr lang="en-US" altLang="en-US" dirty="0"/>
              <a:t>Less is best</a:t>
            </a:r>
          </a:p>
          <a:p>
            <a:pPr marL="457200" lvl="1" indent="0">
              <a:lnSpc>
                <a:spcPct val="90000"/>
              </a:lnSpc>
              <a:spcBef>
                <a:spcPct val="20000"/>
              </a:spcBef>
            </a:pPr>
            <a:endParaRPr lang="en-US" altLang="en-US" dirty="0"/>
          </a:p>
          <a:p>
            <a:pPr marL="457200" lvl="1" indent="0">
              <a:lnSpc>
                <a:spcPct val="90000"/>
              </a:lnSpc>
              <a:spcBef>
                <a:spcPct val="20000"/>
              </a:spcBef>
            </a:pPr>
            <a:r>
              <a:rPr lang="en-US" altLang="en-US" sz="1600" i="1" dirty="0"/>
              <a:t>*Teflon is a registered trademarks of E.I. du Pont de Nemours and Company</a:t>
            </a:r>
            <a:endParaRPr lang="en-US" altLang="en-US" sz="1600" dirty="0"/>
          </a:p>
          <a:p>
            <a:pPr lvl="1">
              <a:lnSpc>
                <a:spcPct val="90000"/>
              </a:lnSpc>
              <a:spcBef>
                <a:spcPct val="20000"/>
              </a:spcBef>
              <a:buFont typeface="Arial" panose="020B0604020202020204" pitchFamily="34" charset="0"/>
              <a:buChar char="–"/>
            </a:pPr>
            <a:endParaRPr lang="en-US" altLang="en-US" dirty="0"/>
          </a:p>
        </p:txBody>
      </p:sp>
      <p:sp>
        <p:nvSpPr>
          <p:cNvPr id="3" name="TextBox 9"/>
          <p:cNvSpPr txBox="1">
            <a:spLocks noChangeArrowheads="1"/>
          </p:cNvSpPr>
          <p:nvPr/>
        </p:nvSpPr>
        <p:spPr bwMode="auto">
          <a:xfrm>
            <a:off x="0" y="547687"/>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t>Factors Affecting Performance</a:t>
            </a:r>
          </a:p>
        </p:txBody>
      </p:sp>
      <p:sp>
        <p:nvSpPr>
          <p:cNvPr id="4" name="TextBox 23"/>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742950" indent="-285750" eaLnBrk="0" hangingPunct="0">
              <a:defRPr sz="2400">
                <a:solidFill>
                  <a:schemeClr val="tx1"/>
                </a:solidFill>
                <a:latin typeface="Calibri" panose="020F0502020204030204" pitchFamily="34" charset="0"/>
                <a:cs typeface="Arial" panose="020B0604020202020204" pitchFamily="34" charset="0"/>
              </a:defRPr>
            </a:lvl2pPr>
            <a:lvl3pPr marL="1143000" indent="-228600" eaLnBrk="0" hangingPunct="0">
              <a:defRPr sz="2400">
                <a:solidFill>
                  <a:schemeClr val="tx1"/>
                </a:solidFill>
                <a:latin typeface="Calibri" panose="020F0502020204030204" pitchFamily="34" charset="0"/>
                <a:cs typeface="Arial" panose="020B0604020202020204" pitchFamily="34" charset="0"/>
              </a:defRPr>
            </a:lvl3pPr>
            <a:lvl4pPr marL="1600200" indent="-228600" eaLnBrk="0" hangingPunct="0">
              <a:defRPr sz="2400">
                <a:solidFill>
                  <a:schemeClr val="tx1"/>
                </a:solidFill>
                <a:latin typeface="Calibri" panose="020F0502020204030204" pitchFamily="34" charset="0"/>
                <a:cs typeface="Arial" panose="020B0604020202020204" pitchFamily="34" charset="0"/>
              </a:defRPr>
            </a:lvl4pPr>
            <a:lvl5pPr marL="2057400" indent="-228600" eaLnBrk="0" hangingPunct="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200" b="1" dirty="0">
                <a:solidFill>
                  <a:srgbClr val="0070C0"/>
                </a:solidFill>
              </a:rPr>
              <a:t>Cyanoacrylates</a:t>
            </a:r>
          </a:p>
        </p:txBody>
      </p:sp>
    </p:spTree>
    <p:extLst>
      <p:ext uri="{BB962C8B-B14F-4D97-AF65-F5344CB8AC3E}">
        <p14:creationId xmlns:p14="http://schemas.microsoft.com/office/powerpoint/2010/main" val="2206879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43636</TotalTime>
  <Words>1608</Words>
  <Application>Microsoft Office PowerPoint</Application>
  <PresentationFormat>On-screen Show (4:3)</PresentationFormat>
  <Paragraphs>306</Paragraphs>
  <Slides>28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Permabond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Gibbons</dc:creator>
  <cp:lastModifiedBy>Laurie Gibbons</cp:lastModifiedBy>
  <cp:revision>314</cp:revision>
  <cp:lastPrinted>2016-11-07T15:37:00Z</cp:lastPrinted>
  <dcterms:created xsi:type="dcterms:W3CDTF">2014-03-03T13:40:31Z</dcterms:created>
  <dcterms:modified xsi:type="dcterms:W3CDTF">2024-03-04T14:06:47Z</dcterms:modified>
</cp:coreProperties>
</file>